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9" r:id="rId2"/>
    <p:sldId id="288" r:id="rId3"/>
    <p:sldId id="289" r:id="rId4"/>
    <p:sldId id="295" r:id="rId5"/>
    <p:sldId id="296" r:id="rId6"/>
    <p:sldId id="294" r:id="rId7"/>
    <p:sldId id="297" r:id="rId8"/>
    <p:sldId id="298" r:id="rId9"/>
    <p:sldId id="304" r:id="rId10"/>
    <p:sldId id="299" r:id="rId11"/>
    <p:sldId id="300" r:id="rId12"/>
    <p:sldId id="273" r:id="rId13"/>
    <p:sldId id="301" r:id="rId14"/>
    <p:sldId id="287" r:id="rId15"/>
    <p:sldId id="286" r:id="rId16"/>
    <p:sldId id="302" r:id="rId17"/>
    <p:sldId id="269" r:id="rId18"/>
    <p:sldId id="303" r:id="rId19"/>
    <p:sldId id="260" r:id="rId20"/>
    <p:sldId id="261" r:id="rId21"/>
    <p:sldId id="276" r:id="rId22"/>
    <p:sldId id="306" r:id="rId23"/>
    <p:sldId id="307" r:id="rId24"/>
    <p:sldId id="308" r:id="rId25"/>
    <p:sldId id="309" r:id="rId26"/>
    <p:sldId id="310" r:id="rId27"/>
    <p:sldId id="292" r:id="rId28"/>
    <p:sldId id="275" r:id="rId29"/>
    <p:sldId id="278" r:id="rId30"/>
    <p:sldId id="267" r:id="rId31"/>
    <p:sldId id="281" r:id="rId32"/>
    <p:sldId id="282" r:id="rId33"/>
    <p:sldId id="283" r:id="rId34"/>
    <p:sldId id="284" r:id="rId35"/>
    <p:sldId id="285" r:id="rId36"/>
    <p:sldId id="290" r:id="rId37"/>
    <p:sldId id="257" r:id="rId38"/>
    <p:sldId id="311" r:id="rId39"/>
  </p:sldIdLst>
  <p:sldSz cx="9144000" cy="6858000" type="screen4x3"/>
  <p:notesSz cx="6799263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3A67F8-6C8D-48E2-AD61-E9398DEABD0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40363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8053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0D2A04-00E9-4E75-BE6E-49D48530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4F92D-D017-4BAF-BEC6-5D802538BC7E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AE85-D9EC-4DD7-B069-2FF0C06BD11F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3DFF-2BE7-4D0B-A1C4-FF4E2A887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6423-36E1-4BA5-8010-3BA1583D3E0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360A-67A5-4A74-A17C-582327047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FFAC-49C4-4352-AA79-047B28A48F1D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DCC5-9D95-4118-80A6-9647E8BED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19C1-F132-45F2-9A97-9397F89DC306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4142-49EB-46C1-8DC2-8EA1F4942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BE18-506C-4295-A036-B3FB29B78610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81EB-5ACD-4AAB-8B73-C6DCFFF2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E131-2BAA-4616-AAE1-CEA01BC32B6D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FD82-1019-4436-A79A-EC237457E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AF8B-82CC-402D-AB0B-9AE21F6C74D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342C-8565-45DE-A3EF-0BCBFFC11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FC4F-D0BA-46FC-B864-8BB769BD8E6D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3EB1-4A99-4CCE-BD7B-91E364FB4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2289-A133-44E2-A367-833E579EAF9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1BE6-4759-432C-9D1A-C4A8973D5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A5ED-6E91-4CE1-87B6-2572C21BBE3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5B25-22C3-4152-A2AD-8C70287C3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17E0-BFA6-44C8-870E-92F705DF326F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6C3F-E7EE-4427-B148-97791642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1B49E-C4C0-4824-BFBC-4150EF12889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60E7B-639C-432F-BE34-CE30CBCC8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inatom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http://www.minatom.ru/i/head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http://www.minatom.ru/i/head1.jpg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jpeg"/><Relationship Id="rId4" Type="http://schemas.openxmlformats.org/officeDocument/2006/relationships/image" Target="../media/image5.emf"/><Relationship Id="rId9" Type="http://schemas.openxmlformats.org/officeDocument/2006/relationships/hyperlink" Target="http://www.minatom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minatom.ru/i/head1.jpg" TargetMode="Externa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sq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751263" y="908050"/>
            <a:ext cx="32559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64" tIns="43632" rIns="87264" bIns="43632">
            <a:spAutoFit/>
          </a:bodyPr>
          <a:lstStyle/>
          <a:p>
            <a:pPr algn="ctr" defTabSz="976313" eaLnBrk="0" hangingPunct="0"/>
            <a:r>
              <a:rPr kumimoji="1" lang="ru-RU" altLang="ru-RU" sz="2000">
                <a:solidFill>
                  <a:schemeClr val="accent2"/>
                </a:solidFill>
                <a:latin typeface="Times New Roman" pitchFamily="18" charset="0"/>
              </a:rPr>
              <a:t>Институт физики токамаков</a:t>
            </a:r>
            <a:endParaRPr kumimoji="1" lang="en-US" altLang="ru-RU" sz="2000">
              <a:solidFill>
                <a:schemeClr val="accent2"/>
              </a:solidFill>
              <a:latin typeface="Times New Roman" pitchFamily="18" charset="0"/>
            </a:endParaRPr>
          </a:p>
          <a:p>
            <a:pPr algn="ctr" defTabSz="976313" eaLnBrk="0" hangingPunct="0"/>
            <a:r>
              <a:rPr kumimoji="1" lang="ru-RU" altLang="ru-RU" sz="1500" i="1">
                <a:latin typeface="Times New Roman" pitchFamily="18" charset="0"/>
              </a:rPr>
              <a:t>Москва</a:t>
            </a:r>
            <a:r>
              <a:rPr kumimoji="1" lang="en-US" altLang="ru-RU" sz="1500" i="1">
                <a:latin typeface="Times New Roman" pitchFamily="18" charset="0"/>
              </a:rPr>
              <a:t>, 123182, </a:t>
            </a:r>
            <a:r>
              <a:rPr kumimoji="1" lang="ru-RU" altLang="ru-RU" sz="1500" i="1">
                <a:latin typeface="Times New Roman" pitchFamily="18" charset="0"/>
              </a:rPr>
              <a:t>Россия</a:t>
            </a:r>
            <a:endParaRPr kumimoji="1" lang="en-US" altLang="ru-RU" sz="1500" i="1">
              <a:latin typeface="Times New Roman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060450" y="3540125"/>
            <a:ext cx="7224713" cy="273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7264" tIns="43632" rIns="87264" bIns="43632">
            <a:spAutoFit/>
          </a:bodyPr>
          <a:lstStyle/>
          <a:p>
            <a:pPr marL="487363" indent="-487363" algn="ctr" defTabSz="976313" eaLnBrk="0" hangingPunct="0">
              <a:spcBef>
                <a:spcPct val="65000"/>
              </a:spcBef>
            </a:pP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Э.А. Азизов, П.Н. Алексеев, </a:t>
            </a:r>
            <a:r>
              <a:rPr kumimoji="1" lang="ru-RU" altLang="ru-RU" sz="2000" u="sng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Б.В. </a:t>
            </a:r>
            <a:r>
              <a:rPr kumimoji="1" lang="ru-RU" altLang="ru-RU" sz="2000" u="sng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kumimoji="1" lang="ru-RU" alt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altLang="ru-RU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7363" indent="-487363" defTabSz="976313" eaLnBrk="0" hangingPunct="0">
              <a:spcBef>
                <a:spcPct val="65000"/>
              </a:spcBef>
            </a:pPr>
            <a:r>
              <a:rPr kumimoji="1" lang="ru-RU" alt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1" lang="ru-RU" alt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лагодарности:</a:t>
            </a:r>
            <a:endParaRPr kumimoji="1" lang="en-US" altLang="ru-RU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7363" indent="-487363" algn="ctr" defTabSz="976313" eaLnBrk="0" hangingPunct="0">
              <a:spcBef>
                <a:spcPct val="65000"/>
              </a:spcBef>
            </a:pP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       В.А. Беляков</a:t>
            </a:r>
            <a:r>
              <a:rPr kumimoji="1" lang="ru-RU" altLang="ru-RU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А.Н. Калашников</a:t>
            </a:r>
            <a:r>
              <a:rPr kumimoji="1" lang="ru-RU" altLang="ru-RU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С.В.Лебедев</a:t>
            </a:r>
            <a:r>
              <a:rPr kumimoji="1" lang="ru-RU" altLang="ru-RU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                  А.В. Лопаткин</a:t>
            </a:r>
            <a:r>
              <a:rPr kumimoji="1" lang="ru-RU" altLang="ru-RU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В.Д. Рисованый</a:t>
            </a:r>
            <a:r>
              <a:rPr kumimoji="1" lang="ru-RU" altLang="ru-RU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В.Е. Черковец</a:t>
            </a:r>
            <a:r>
              <a:rPr kumimoji="1" lang="ru-RU" altLang="ru-RU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kumimoji="1" lang="ru-RU" altLang="ru-RU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7363" indent="-487363" algn="ctr" defTabSz="976313" eaLnBrk="0" hangingPunct="0">
              <a:spcBef>
                <a:spcPct val="65000"/>
              </a:spcBef>
            </a:pPr>
            <a:r>
              <a:rPr kumimoji="1" lang="ru-RU" altLang="ja-JP" sz="2000" baseline="30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1" lang="ru-RU" altLang="ja-JP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НИИЭФА</a:t>
            </a:r>
            <a:r>
              <a:rPr kumimoji="1" lang="ru-RU" altLang="ja-JP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ru-RU" altLang="ja-JP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1" lang="ru-RU" altLang="ja-JP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ГК РФ «</a:t>
            </a:r>
            <a:r>
              <a:rPr kumimoji="1" lang="ru-RU" altLang="ja-JP" sz="200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kumimoji="1" lang="ru-RU" altLang="ja-JP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kumimoji="1" lang="ru-RU" altLang="ja-JP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1" lang="ru-RU" altLang="ja-JP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ФТИ, </a:t>
            </a:r>
            <a:r>
              <a:rPr kumimoji="1" lang="ru-RU" altLang="ja-JP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1" lang="ru-RU" altLang="ja-JP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НИКИЭТ, </a:t>
            </a:r>
            <a:r>
              <a:rPr kumimoji="1" lang="ru-RU" altLang="ja-JP" sz="2000" baseline="30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kumimoji="1" lang="ru-RU" altLang="ja-JP" sz="20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ТРИНИТИ             </a:t>
            </a:r>
            <a:endParaRPr kumimoji="1" lang="ru-RU" altLang="ja-JP" sz="2000" dirty="0">
              <a:solidFill>
                <a:srgbClr val="1C1C1C"/>
              </a:solidFill>
              <a:latin typeface="Times New Roman" pitchFamily="18" charset="0"/>
            </a:endParaRPr>
          </a:p>
          <a:p>
            <a:pPr marL="487363" indent="-487363" algn="ctr" defTabSz="976313" eaLnBrk="0" hangingPunct="0">
              <a:spcBef>
                <a:spcPct val="65000"/>
              </a:spcBef>
            </a:pPr>
            <a:r>
              <a:rPr kumimoji="1" lang="en-US" altLang="ja-JP" sz="2000" i="1" dirty="0">
                <a:solidFill>
                  <a:srgbClr val="1C1C1C"/>
                </a:solidFill>
                <a:latin typeface="Times New Roman" pitchFamily="18" charset="0"/>
              </a:rPr>
              <a:t>e</a:t>
            </a:r>
            <a:r>
              <a:rPr kumimoji="1" lang="ru-RU" altLang="ja-JP" sz="2000" i="1" dirty="0">
                <a:solidFill>
                  <a:srgbClr val="1C1C1C"/>
                </a:solidFill>
                <a:latin typeface="Times New Roman" pitchFamily="18" charset="0"/>
              </a:rPr>
              <a:t>-</a:t>
            </a:r>
            <a:r>
              <a:rPr kumimoji="1" lang="en-US" altLang="ja-JP" sz="2000" i="1" dirty="0">
                <a:solidFill>
                  <a:srgbClr val="1C1C1C"/>
                </a:solidFill>
                <a:latin typeface="Times New Roman" pitchFamily="18" charset="0"/>
              </a:rPr>
              <a:t>mail</a:t>
            </a:r>
            <a:r>
              <a:rPr kumimoji="1" lang="ru-RU" altLang="ja-JP" sz="2000" i="1" dirty="0">
                <a:solidFill>
                  <a:srgbClr val="1C1C1C"/>
                </a:solidFill>
                <a:latin typeface="Times New Roman" pitchFamily="18" charset="0"/>
              </a:rPr>
              <a:t>: </a:t>
            </a:r>
            <a:r>
              <a:rPr kumimoji="1" lang="en-US" altLang="ja-JP" sz="2000" b="1" i="1" dirty="0">
                <a:solidFill>
                  <a:srgbClr val="1C1C1C"/>
                </a:solidFill>
                <a:latin typeface="Times New Roman" pitchFamily="18" charset="0"/>
              </a:rPr>
              <a:t>kuteev@nfi.kiae.ru</a:t>
            </a:r>
            <a:endParaRPr kumimoji="1" lang="en-US" altLang="ru-RU" sz="2000" b="1" i="1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562600" y="6477000"/>
            <a:ext cx="2819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>
            <a:spAutoFit/>
          </a:bodyPr>
          <a:lstStyle/>
          <a:p>
            <a:pPr defTabSz="976313" eaLnBrk="0" hangingPunct="0">
              <a:spcBef>
                <a:spcPct val="50000"/>
              </a:spcBef>
            </a:pPr>
            <a:endParaRPr kumimoji="1" lang="en-GB" altLang="ru-RU" sz="190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63563" y="1773238"/>
            <a:ext cx="8218487" cy="107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>
            <a:spAutoFit/>
          </a:bodyPr>
          <a:lstStyle/>
          <a:p>
            <a:pPr algn="ctr" defTabSz="976313" eaLnBrk="0" hangingPunct="0">
              <a:spcBef>
                <a:spcPct val="65000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дорожной карты Российской термоядерной стратегии</a:t>
            </a:r>
            <a:endParaRPr kumimoji="1" lang="ru-RU" altLang="ru-RU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9" name="Group 16"/>
          <p:cNvGrpSpPr>
            <a:grpSpLocks/>
          </p:cNvGrpSpPr>
          <p:nvPr/>
        </p:nvGrpSpPr>
        <p:grpSpPr bwMode="auto">
          <a:xfrm>
            <a:off x="2055813" y="142875"/>
            <a:ext cx="6726237" cy="496888"/>
            <a:chOff x="1383" y="300"/>
            <a:chExt cx="4237" cy="313"/>
          </a:xfrm>
        </p:grpSpPr>
        <p:pic>
          <p:nvPicPr>
            <p:cNvPr id="18440" name="Picture 3" descr="t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3" y="300"/>
              <a:ext cx="3448" cy="311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41" name="Rectangle 14"/>
            <p:cNvSpPr>
              <a:spLocks noChangeArrowheads="1"/>
            </p:cNvSpPr>
            <p:nvPr/>
          </p:nvSpPr>
          <p:spPr bwMode="auto">
            <a:xfrm>
              <a:off x="1429" y="300"/>
              <a:ext cx="1542" cy="301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lIns="0" tIns="54000" rIns="0" bIns="54000">
              <a:spAutoFit/>
            </a:bodyPr>
            <a:lstStyle/>
            <a:p>
              <a:r>
                <a:rPr lang="en-US" altLang="ru-RU" sz="1200" b="1"/>
                <a:t>NATIONAL RESEARCH CENTER</a:t>
              </a:r>
              <a:endParaRPr lang="ru-RU" altLang="ru-RU" sz="1200" b="1"/>
            </a:p>
            <a:p>
              <a:pPr algn="ctr"/>
              <a:r>
                <a:rPr lang="en-US" altLang="ru-RU" sz="1200" b="1"/>
                <a:t>KURCHATOV INSTITUTE</a:t>
              </a:r>
              <a:endParaRPr lang="ru-RU" altLang="ru-RU" sz="1200" b="1"/>
            </a:p>
          </p:txBody>
        </p:sp>
        <p:sp>
          <p:nvSpPr>
            <p:cNvPr id="18442" name="Rectangle 15"/>
            <p:cNvSpPr>
              <a:spLocks noChangeArrowheads="1"/>
            </p:cNvSpPr>
            <p:nvPr/>
          </p:nvSpPr>
          <p:spPr bwMode="auto">
            <a:xfrm>
              <a:off x="3212" y="300"/>
              <a:ext cx="2408" cy="313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lIns="0" tIns="54000" rIns="0" bIns="72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200" b="1"/>
                <a:t> НАЦИОНАЛЬНЫЙ ИССЛЕДОВАТЕЛЬСКИЙ ЦЕНТР              «КУРЧАТОВСКИЙ ИНСТИТУТ»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7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468313" y="115888"/>
            <a:ext cx="84963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ДОРОЖНАЯ КАРТА ПРОЕКТА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ОПГР -ПИЛОТНОГО ОПЫТНО-ПРОМЫШЛЕННОГО ГИБРИДНОГО РЕАКТОРА 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“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СИНТЕЗ-ДЕЛЕНИЕ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”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 на 2014-2030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175" y="1323975"/>
            <a:ext cx="7561263" cy="535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НИР и НИОКР				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Исследования на новых токамаках  ДЕМО-ТИН, ТИН-К, Глобус-М3, Т-15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Технологии стационарных токамаков и источников нейтронов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Жидко-солевые ядерные технологии  бланкета ТИН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Проектные работы				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Объекты капитального строительства</a:t>
            </a: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Опытно-промышленный гибридный реактор ОПГР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Демонстрационный нейтронный источник ДЕМО-ТИН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Компактный нейтронный источник ТИН-К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Сферический токамак Глобус-М3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Стенды стационарных технологий токамака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Стенды жидко</a:t>
            </a:r>
            <a:r>
              <a:rPr lang="en-US" dirty="0">
                <a:latin typeface="+mn-lt"/>
                <a:cs typeface="+mn-cs"/>
              </a:rPr>
              <a:t>-</a:t>
            </a:r>
            <a:r>
              <a:rPr lang="ru-RU" dirty="0">
                <a:latin typeface="+mn-lt"/>
                <a:cs typeface="+mn-cs"/>
              </a:rPr>
              <a:t>солевых технологий бланкета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Научный руководитель:		ФГБУ НИЦ «Курчатовский институт»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Главный конструктор:		ФГУП «НИИЭФА» им. Д.В. Ефремова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Главный конструктор бланкета:	ОАО «НИКИЭТ»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Генеральный проектировщик:	ОАО «Головной институт ВНИПИЭТ»</a:t>
            </a: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2" name="TextBox 1"/>
          <p:cNvSpPr txBox="1">
            <a:spLocks noChangeArrowheads="1"/>
          </p:cNvSpPr>
          <p:nvPr/>
        </p:nvSpPr>
        <p:spPr bwMode="auto">
          <a:xfrm>
            <a:off x="900113" y="0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00000"/>
                </a:solidFill>
                <a:latin typeface="Calibri" pitchFamily="34" charset="0"/>
              </a:rPr>
              <a:t>Основные стенды и установки на пути к ОПГР и ПГР</a:t>
            </a:r>
          </a:p>
        </p:txBody>
      </p:sp>
      <p:sp>
        <p:nvSpPr>
          <p:cNvPr id="6203" name="TextBox 3"/>
          <p:cNvSpPr txBox="1">
            <a:spLocks noChangeArrowheads="1"/>
          </p:cNvSpPr>
          <p:nvPr/>
        </p:nvSpPr>
        <p:spPr bwMode="auto">
          <a:xfrm>
            <a:off x="179388" y="1628775"/>
            <a:ext cx="2305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Магнитная система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Вакуумная камера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Дивертор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Бланкет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Дистанционное обслуживание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Нагрев и генерация тока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Тритий и откачка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Диагностики</a:t>
            </a: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Безопасность</a:t>
            </a:r>
            <a:endParaRPr lang="en-US" altLang="ru-RU" sz="1600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</a:rPr>
              <a:t>Жидкие соли</a:t>
            </a:r>
            <a:endParaRPr lang="ru-RU" altLang="ru-RU" sz="2000" b="1">
              <a:latin typeface="Calibri" pitchFamily="34" charset="0"/>
            </a:endParaRPr>
          </a:p>
        </p:txBody>
      </p:sp>
      <p:sp>
        <p:nvSpPr>
          <p:cNvPr id="6204" name="TextBox 4"/>
          <p:cNvSpPr txBox="1">
            <a:spLocks noChangeArrowheads="1"/>
          </p:cNvSpPr>
          <p:nvPr/>
        </p:nvSpPr>
        <p:spPr bwMode="auto">
          <a:xfrm>
            <a:off x="0" y="5084763"/>
            <a:ext cx="914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Опытно-промышленный гибридный реактор </a:t>
            </a:r>
            <a:r>
              <a:rPr lang="en-US" altLang="ru-RU" sz="2000" b="1">
                <a:solidFill>
                  <a:srgbClr val="FF0000"/>
                </a:solidFill>
                <a:latin typeface="Calibri" pitchFamily="34" charset="0"/>
              </a:rPr>
              <a:t>2030    P=500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МВт(т)</a:t>
            </a:r>
            <a:r>
              <a:rPr lang="en-US" altLang="ru-RU" sz="2000" b="1">
                <a:solidFill>
                  <a:srgbClr val="FF0000"/>
                </a:solidFill>
                <a:latin typeface="Calibri" pitchFamily="34" charset="0"/>
              </a:rPr>
              <a:t>, Q</a:t>
            </a:r>
            <a:r>
              <a:rPr lang="en-US" altLang="ru-RU" sz="2000" b="1" baseline="-25000">
                <a:solidFill>
                  <a:srgbClr val="FF0000"/>
                </a:solidFill>
                <a:latin typeface="Calibri" pitchFamily="34" charset="0"/>
              </a:rPr>
              <a:t>eng</a:t>
            </a:r>
            <a:r>
              <a:rPr lang="en-US" altLang="ru-RU" sz="2000" b="1">
                <a:solidFill>
                  <a:srgbClr val="FF0000"/>
                </a:solidFill>
                <a:latin typeface="Calibri" pitchFamily="34" charset="0"/>
              </a:rPr>
              <a:t> ~1</a:t>
            </a:r>
            <a:endParaRPr lang="ru-RU" alt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05" name="Rectangle 6"/>
          <p:cNvSpPr>
            <a:spLocks noChangeArrowheads="1"/>
          </p:cNvSpPr>
          <p:nvPr/>
        </p:nvSpPr>
        <p:spPr bwMode="auto">
          <a:xfrm>
            <a:off x="1187450" y="1196975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33CC"/>
                </a:solidFill>
                <a:latin typeface="Calibri" pitchFamily="34" charset="0"/>
              </a:rPr>
              <a:t>Стационарные технологии</a:t>
            </a:r>
          </a:p>
        </p:txBody>
      </p:sp>
      <p:sp>
        <p:nvSpPr>
          <p:cNvPr id="6206" name="Rectangle 8"/>
          <p:cNvSpPr>
            <a:spLocks noChangeArrowheads="1"/>
          </p:cNvSpPr>
          <p:nvPr/>
        </p:nvSpPr>
        <p:spPr bwMode="auto">
          <a:xfrm>
            <a:off x="4972050" y="3694113"/>
            <a:ext cx="1792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2000" b="1">
                <a:latin typeface="Calibri" pitchFamily="34" charset="0"/>
              </a:rPr>
              <a:t>Материалы</a:t>
            </a:r>
          </a:p>
          <a:p>
            <a:r>
              <a:rPr lang="ru-RU" altLang="ru-RU" sz="2000" b="1">
                <a:latin typeface="Calibri" pitchFamily="34" charset="0"/>
              </a:rPr>
              <a:t>и компоненты</a:t>
            </a:r>
          </a:p>
        </p:txBody>
      </p:sp>
      <p:sp>
        <p:nvSpPr>
          <p:cNvPr id="6207" name="Text Box 12"/>
          <p:cNvSpPr txBox="1">
            <a:spLocks noChangeArrowheads="1"/>
          </p:cNvSpPr>
          <p:nvPr/>
        </p:nvSpPr>
        <p:spPr bwMode="auto">
          <a:xfrm>
            <a:off x="684213" y="7651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СТ</a:t>
            </a:r>
            <a:r>
              <a:rPr lang="en-US" altLang="ru-RU" b="1">
                <a:latin typeface="Calibri" pitchFamily="34" charset="0"/>
              </a:rPr>
              <a:t>&amp;</a:t>
            </a:r>
            <a:r>
              <a:rPr lang="ru-RU" altLang="ru-RU" b="1">
                <a:latin typeface="Calibri" pitchFamily="34" charset="0"/>
              </a:rPr>
              <a:t>ЖС</a:t>
            </a:r>
          </a:p>
        </p:txBody>
      </p:sp>
      <p:sp>
        <p:nvSpPr>
          <p:cNvPr id="6208" name="Text Box 13"/>
          <p:cNvSpPr txBox="1">
            <a:spLocks noChangeArrowheads="1"/>
          </p:cNvSpPr>
          <p:nvPr/>
        </p:nvSpPr>
        <p:spPr bwMode="auto">
          <a:xfrm>
            <a:off x="2843213" y="765175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/>
              <a:t>Т-15 и </a:t>
            </a:r>
            <a:r>
              <a:rPr lang="ru-RU" altLang="ru-RU" b="1">
                <a:latin typeface="Calibri" pitchFamily="34" charset="0"/>
              </a:rPr>
              <a:t>Глобус-М3</a:t>
            </a:r>
            <a:endParaRPr lang="ru-RU" altLang="ru-RU" b="1"/>
          </a:p>
        </p:txBody>
      </p:sp>
      <p:sp>
        <p:nvSpPr>
          <p:cNvPr id="6209" name="Text Box 15"/>
          <p:cNvSpPr txBox="1">
            <a:spLocks noChangeArrowheads="1"/>
          </p:cNvSpPr>
          <p:nvPr/>
        </p:nvSpPr>
        <p:spPr bwMode="auto">
          <a:xfrm>
            <a:off x="5795963" y="7651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      ДЕМО-ТИН</a:t>
            </a:r>
          </a:p>
        </p:txBody>
      </p:sp>
      <p:sp>
        <p:nvSpPr>
          <p:cNvPr id="6210" name="Rectangle 16"/>
          <p:cNvSpPr>
            <a:spLocks noChangeArrowheads="1"/>
          </p:cNvSpPr>
          <p:nvPr/>
        </p:nvSpPr>
        <p:spPr bwMode="auto">
          <a:xfrm>
            <a:off x="4859338" y="11969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b="1">
                <a:solidFill>
                  <a:srgbClr val="0033CC"/>
                </a:solidFill>
                <a:latin typeface="Calibri" pitchFamily="34" charset="0"/>
              </a:rPr>
              <a:t>DT</a:t>
            </a:r>
            <a:r>
              <a:rPr lang="ru-RU" altLang="ru-RU" b="1">
                <a:solidFill>
                  <a:srgbClr val="0033CC"/>
                </a:solidFill>
                <a:latin typeface="Calibri" pitchFamily="34" charset="0"/>
              </a:rPr>
              <a:t>-нейтроны</a:t>
            </a:r>
          </a:p>
        </p:txBody>
      </p:sp>
      <p:sp>
        <p:nvSpPr>
          <p:cNvPr id="6211" name="Rectangle 17"/>
          <p:cNvSpPr>
            <a:spLocks noChangeArrowheads="1"/>
          </p:cNvSpPr>
          <p:nvPr/>
        </p:nvSpPr>
        <p:spPr bwMode="auto">
          <a:xfrm>
            <a:off x="7164388" y="1196975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b="1">
                <a:solidFill>
                  <a:srgbClr val="0033CC"/>
                </a:solidFill>
                <a:latin typeface="Calibri" pitchFamily="34" charset="0"/>
              </a:rPr>
              <a:t>MS blankets</a:t>
            </a:r>
            <a:endParaRPr lang="ru-RU" altLang="ru-RU" b="1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62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566863"/>
            <a:ext cx="24669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3" name="TextBox 4"/>
          <p:cNvSpPr txBox="1">
            <a:spLocks noChangeArrowheads="1"/>
          </p:cNvSpPr>
          <p:nvPr/>
        </p:nvSpPr>
        <p:spPr bwMode="auto">
          <a:xfrm>
            <a:off x="0" y="5445125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Промышленный гибридный реактор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 2040   P=3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ГВт(т)</a:t>
            </a:r>
            <a:r>
              <a:rPr lang="en-US" altLang="ru-RU" sz="24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US" altLang="ru-RU" sz="2400" b="1" dirty="0" err="1" smtClean="0">
                <a:solidFill>
                  <a:srgbClr val="7030A0"/>
                </a:solidFill>
                <a:latin typeface="Calibri" pitchFamily="34" charset="0"/>
              </a:rPr>
              <a:t>Q</a:t>
            </a:r>
            <a:r>
              <a:rPr lang="en-US" altLang="ru-RU" sz="2400" b="1" baseline="-25000" dirty="0" err="1" smtClean="0">
                <a:solidFill>
                  <a:srgbClr val="7030A0"/>
                </a:solidFill>
                <a:latin typeface="Calibri" pitchFamily="34" charset="0"/>
              </a:rPr>
              <a:t>eng</a:t>
            </a:r>
            <a:r>
              <a:rPr lang="en-US" altLang="ru-RU" sz="2400" b="1" baseline="-250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altLang="ru-RU" sz="2400" b="1" dirty="0">
                <a:solidFill>
                  <a:srgbClr val="7030A0"/>
                </a:solidFill>
                <a:latin typeface="Calibri" pitchFamily="34" charset="0"/>
              </a:rPr>
              <a:t>~</a:t>
            </a:r>
            <a:r>
              <a:rPr lang="ru-RU" altLang="ru-RU" sz="2400" b="1" dirty="0">
                <a:solidFill>
                  <a:srgbClr val="7030A0"/>
                </a:solidFill>
                <a:latin typeface="Calibri" pitchFamily="34" charset="0"/>
              </a:rPr>
              <a:t>6,</a:t>
            </a:r>
            <a:r>
              <a:rPr lang="en-US" altLang="ru-RU" sz="2400" b="1" dirty="0" smtClean="0">
                <a:solidFill>
                  <a:srgbClr val="7030A0"/>
                </a:solidFill>
                <a:latin typeface="Calibri" pitchFamily="34" charset="0"/>
              </a:rPr>
              <a:t>5</a:t>
            </a:r>
            <a:r>
              <a:rPr lang="ru-RU" altLang="ru-RU" sz="2400" b="1" dirty="0" smtClean="0">
                <a:solidFill>
                  <a:srgbClr val="7030A0"/>
                </a:solidFill>
                <a:latin typeface="Calibri" pitchFamily="34" charset="0"/>
              </a:rPr>
              <a:t>     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P=1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3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ГВт(е)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, P=1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1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ГВт(н)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, MA=1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т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/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год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, FN=1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1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т</a:t>
            </a:r>
            <a:r>
              <a:rPr lang="en-US" altLang="ru-RU" sz="2400" b="1" dirty="0">
                <a:solidFill>
                  <a:srgbClr val="7030A0"/>
                </a:solidFill>
                <a:latin typeface="Times New Roman" pitchFamily="18" charset="0"/>
              </a:rPr>
              <a:t>/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год</a:t>
            </a:r>
            <a:r>
              <a:rPr lang="en-US" altLang="ru-RU" sz="2400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endParaRPr lang="ru-RU" altLang="ru-RU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214" name="Rectangle 24"/>
          <p:cNvSpPr>
            <a:spLocks noChangeArrowheads="1"/>
          </p:cNvSpPr>
          <p:nvPr/>
        </p:nvSpPr>
        <p:spPr bwMode="auto">
          <a:xfrm>
            <a:off x="7096125" y="3694113"/>
            <a:ext cx="1627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2000" b="1">
                <a:latin typeface="Calibri" pitchFamily="34" charset="0"/>
              </a:rPr>
              <a:t>Гибридные </a:t>
            </a:r>
          </a:p>
          <a:p>
            <a:r>
              <a:rPr lang="ru-RU" altLang="ru-RU" sz="2000" b="1">
                <a:latin typeface="Calibri" pitchFamily="34" charset="0"/>
              </a:rPr>
              <a:t>  технологии</a:t>
            </a:r>
          </a:p>
        </p:txBody>
      </p:sp>
      <p:sp>
        <p:nvSpPr>
          <p:cNvPr id="6215" name="Rectangle 25"/>
          <p:cNvSpPr>
            <a:spLocks noChangeArrowheads="1"/>
          </p:cNvSpPr>
          <p:nvPr/>
        </p:nvSpPr>
        <p:spPr bwMode="auto">
          <a:xfrm>
            <a:off x="2627313" y="3644900"/>
            <a:ext cx="2020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2000" b="1">
                <a:latin typeface="Calibri" pitchFamily="34" charset="0"/>
              </a:rPr>
              <a:t>Интеграция</a:t>
            </a:r>
          </a:p>
          <a:p>
            <a:r>
              <a:rPr lang="ru-RU" altLang="ru-RU" sz="2000" b="1">
                <a:latin typeface="Calibri" pitchFamily="34" charset="0"/>
              </a:rPr>
              <a:t>стационарных</a:t>
            </a:r>
          </a:p>
          <a:p>
            <a:r>
              <a:rPr lang="ru-RU" altLang="ru-RU" sz="2000" b="1">
                <a:latin typeface="Calibri" pitchFamily="34" charset="0"/>
              </a:rPr>
              <a:t>технологий</a:t>
            </a: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2508250" y="1863725"/>
          <a:ext cx="2663825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Picture" r:id="rId4" imgW="4768330" imgH="2805367" progId="Word.Picture.8">
                  <p:embed/>
                </p:oleObj>
              </mc:Choice>
              <mc:Fallback>
                <p:oleObj name="Picture" r:id="rId4" imgW="4768330" imgH="280536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614" r="3683" b="-4341"/>
                      <a:stretch>
                        <a:fillRect/>
                      </a:stretch>
                    </p:blipFill>
                    <p:spPr bwMode="auto">
                      <a:xfrm>
                        <a:off x="2508250" y="1863725"/>
                        <a:ext cx="2663825" cy="162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0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9075"/>
            <a:ext cx="8243887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20713" y="333375"/>
            <a:ext cx="79152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Параметры и Экономика Промышленного гибридного реактора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698500" y="44450"/>
            <a:ext cx="841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Параметры и Экономика Промышленного гибридного реактора реактора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92113"/>
            <a:ext cx="8805862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331913" y="0"/>
            <a:ext cx="66976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Обоснование реализуемости опытно-промышленного гибридного термоядерного реактора к 2030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2050" y="981075"/>
            <a:ext cx="6711950" cy="558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Режимы с </a:t>
            </a:r>
            <a:r>
              <a:rPr lang="en-US" dirty="0">
                <a:latin typeface="+mn-lt"/>
                <a:cs typeface="+mn-cs"/>
              </a:rPr>
              <a:t>Q~1 </a:t>
            </a:r>
            <a:r>
              <a:rPr lang="ru-RU" dirty="0">
                <a:latin typeface="+mn-lt"/>
                <a:cs typeface="+mn-cs"/>
              </a:rPr>
              <a:t>сегодня реализованы на токамаках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Температура плазмы, необходимая для ДТ-синтеза, Т </a:t>
            </a:r>
            <a:r>
              <a:rPr lang="en-US" dirty="0">
                <a:latin typeface="+mn-lt"/>
                <a:cs typeface="+mn-cs"/>
              </a:rPr>
              <a:t>~4 </a:t>
            </a:r>
            <a:r>
              <a:rPr lang="ru-RU" dirty="0">
                <a:latin typeface="+mn-lt"/>
                <a:cs typeface="+mn-cs"/>
              </a:rPr>
              <a:t>кэВ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продемонстрирована в многочисленных экспериментах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latin typeface="+mn-lt"/>
                <a:cs typeface="+mn-cs"/>
              </a:rPr>
              <a:t>Режимы с </a:t>
            </a:r>
            <a:r>
              <a:rPr lang="ru-RU" dirty="0" err="1">
                <a:latin typeface="+mn-lt"/>
                <a:cs typeface="+mn-cs"/>
              </a:rPr>
              <a:t>неиндукционным</a:t>
            </a:r>
            <a:r>
              <a:rPr lang="ru-RU" dirty="0">
                <a:latin typeface="+mn-lt"/>
                <a:cs typeface="+mn-cs"/>
              </a:rPr>
              <a:t> поддержанием тока получены в классических и близки к демонстрации в сферических токамаках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latin typeface="+mn-lt"/>
                <a:cs typeface="+mn-cs"/>
              </a:rPr>
              <a:t>Снижение требований по нейтронной нагрузке в ОПГР до            0,2 МВт</a:t>
            </a:r>
            <a:r>
              <a:rPr lang="en-US" dirty="0">
                <a:latin typeface="+mn-lt"/>
                <a:cs typeface="+mn-cs"/>
              </a:rPr>
              <a:t>/</a:t>
            </a:r>
            <a:r>
              <a:rPr lang="ru-RU" dirty="0">
                <a:latin typeface="+mn-lt"/>
                <a:cs typeface="+mn-cs"/>
              </a:rPr>
              <a:t>м</a:t>
            </a:r>
            <a:r>
              <a:rPr lang="ru-RU" baseline="30000" dirty="0">
                <a:latin typeface="+mn-lt"/>
                <a:cs typeface="+mn-cs"/>
              </a:rPr>
              <a:t>2</a:t>
            </a:r>
            <a:r>
              <a:rPr lang="ru-RU" dirty="0">
                <a:latin typeface="+mn-lt"/>
                <a:cs typeface="+mn-cs"/>
              </a:rPr>
              <a:t> и радиационных доз до 2 МВт-лет</a:t>
            </a:r>
            <a:r>
              <a:rPr lang="en-US" dirty="0">
                <a:latin typeface="+mn-lt"/>
                <a:cs typeface="+mn-cs"/>
              </a:rPr>
              <a:t>/</a:t>
            </a:r>
            <a:r>
              <a:rPr lang="ru-RU" dirty="0">
                <a:latin typeface="+mn-lt"/>
                <a:cs typeface="+mn-cs"/>
              </a:rPr>
              <a:t>м</a:t>
            </a:r>
            <a:r>
              <a:rPr lang="ru-RU" baseline="30000" dirty="0">
                <a:latin typeface="+mn-lt"/>
                <a:cs typeface="+mn-cs"/>
              </a:rPr>
              <a:t>2</a:t>
            </a:r>
            <a:r>
              <a:rPr lang="ru-RU" dirty="0">
                <a:latin typeface="+mn-lt"/>
                <a:cs typeface="+mn-cs"/>
              </a:rPr>
              <a:t> позволяет использовать материалы, производящиеся промышленностью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latin typeface="+mn-lt"/>
                <a:cs typeface="+mn-cs"/>
              </a:rPr>
              <a:t>Экономика ОПГР является приемлемой в случае комплексного использования продуктов – пережигание МА, выработка электроэнергии, наработка трития и топливных нуклидов для </a:t>
            </a:r>
            <a:r>
              <a:rPr lang="en-US" dirty="0">
                <a:latin typeface="+mn-lt"/>
                <a:cs typeface="+mn-cs"/>
              </a:rPr>
              <a:t>U-</a:t>
            </a:r>
            <a:r>
              <a:rPr lang="en-US" dirty="0" err="1">
                <a:latin typeface="+mn-lt"/>
                <a:cs typeface="+mn-cs"/>
              </a:rPr>
              <a:t>Pu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и </a:t>
            </a:r>
            <a:r>
              <a:rPr lang="en-US" dirty="0" err="1">
                <a:latin typeface="+mn-lt"/>
                <a:cs typeface="+mn-cs"/>
              </a:rPr>
              <a:t>Th</a:t>
            </a:r>
            <a:r>
              <a:rPr lang="en-US" dirty="0">
                <a:latin typeface="+mn-lt"/>
                <a:cs typeface="+mn-cs"/>
              </a:rPr>
              <a:t>-U </a:t>
            </a:r>
            <a:r>
              <a:rPr lang="ru-RU" dirty="0">
                <a:latin typeface="+mn-lt"/>
                <a:cs typeface="+mn-cs"/>
              </a:rPr>
              <a:t>ядерных топливных циклов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latin typeface="+mn-lt"/>
                <a:cs typeface="+mn-cs"/>
              </a:rPr>
              <a:t>Имеется кооперация организаций и высококвалифицированные кадры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latin typeface="+mn-lt"/>
                <a:cs typeface="+mn-cs"/>
              </a:rPr>
              <a:t>Разработаны системные модели и коды, обосновывающие параметры гибридных систем</a:t>
            </a:r>
          </a:p>
        </p:txBody>
      </p:sp>
      <p:grpSp>
        <p:nvGrpSpPr>
          <p:cNvPr id="46084" name="Group 24"/>
          <p:cNvGrpSpPr>
            <a:grpSpLocks/>
          </p:cNvGrpSpPr>
          <p:nvPr/>
        </p:nvGrpSpPr>
        <p:grpSpPr bwMode="auto">
          <a:xfrm>
            <a:off x="333375" y="1076325"/>
            <a:ext cx="1830388" cy="2116138"/>
            <a:chOff x="2157" y="-118"/>
            <a:chExt cx="2136" cy="2033"/>
          </a:xfrm>
        </p:grpSpPr>
        <p:pic>
          <p:nvPicPr>
            <p:cNvPr id="46091" name="Picture 25" descr="C:\Мои документы\Работа\брошюра\ТЕРМОЯДЕРНАЯ ЭНЕРГЕТИКА_ Е_П_ Велихов, С_В_ Путвинский.files\vp06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" y="246"/>
              <a:ext cx="2014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Rectangle 26"/>
            <p:cNvSpPr>
              <a:spLocks noChangeArrowheads="1"/>
            </p:cNvSpPr>
            <p:nvPr/>
          </p:nvSpPr>
          <p:spPr bwMode="auto">
            <a:xfrm>
              <a:off x="2275" y="1635"/>
              <a:ext cx="2013" cy="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 sz="1400">
                <a:latin typeface="Arial Unicode MS" pitchFamily="34" charset="-128"/>
              </a:endParaRPr>
            </a:p>
          </p:txBody>
        </p:sp>
        <p:sp>
          <p:nvSpPr>
            <p:cNvPr id="46093" name="Text Box 27"/>
            <p:cNvSpPr txBox="1">
              <a:spLocks noChangeArrowheads="1"/>
            </p:cNvSpPr>
            <p:nvPr/>
          </p:nvSpPr>
          <p:spPr bwMode="auto">
            <a:xfrm>
              <a:off x="2790" y="1625"/>
              <a:ext cx="736" cy="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sz="1000" b="1"/>
                <a:t>Время (сек)</a:t>
              </a:r>
              <a:endParaRPr lang="en-US" altLang="ru-RU" sz="1000" b="1"/>
            </a:p>
          </p:txBody>
        </p:sp>
        <p:sp>
          <p:nvSpPr>
            <p:cNvPr id="46094" name="Text Box 28"/>
            <p:cNvSpPr txBox="1">
              <a:spLocks noChangeArrowheads="1"/>
            </p:cNvSpPr>
            <p:nvPr/>
          </p:nvSpPr>
          <p:spPr bwMode="auto">
            <a:xfrm rot="-5400000">
              <a:off x="1230" y="809"/>
              <a:ext cx="2033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sz="1000" b="1"/>
                <a:t>Термоядерная </a:t>
              </a:r>
              <a:r>
                <a:rPr lang="ru-RU" altLang="ru-RU" sz="900" b="1"/>
                <a:t>мощность</a:t>
              </a:r>
              <a:r>
                <a:rPr lang="ru-RU" altLang="ru-RU" sz="1000" b="1"/>
                <a:t> (МВт)</a:t>
              </a:r>
              <a:endParaRPr lang="en-US" altLang="ru-RU" sz="1000" b="1"/>
            </a:p>
          </p:txBody>
        </p:sp>
      </p:grpSp>
      <p:grpSp>
        <p:nvGrpSpPr>
          <p:cNvPr id="46085" name="Группа 16"/>
          <p:cNvGrpSpPr>
            <a:grpSpLocks/>
          </p:cNvGrpSpPr>
          <p:nvPr/>
        </p:nvGrpSpPr>
        <p:grpSpPr bwMode="auto">
          <a:xfrm>
            <a:off x="382588" y="3262313"/>
            <a:ext cx="1849437" cy="2863850"/>
            <a:chOff x="137782" y="3263028"/>
            <a:chExt cx="1848758" cy="28631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151404" y="3645024"/>
              <a:ext cx="1652086" cy="1516467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sp>
          <p:nvSpPr>
            <p:cNvPr id="46087" name="TextBox 10"/>
            <p:cNvSpPr txBox="1">
              <a:spLocks noChangeArrowheads="1"/>
            </p:cNvSpPr>
            <p:nvPr/>
          </p:nvSpPr>
          <p:spPr bwMode="auto">
            <a:xfrm>
              <a:off x="137782" y="3263028"/>
              <a:ext cx="1769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>
                  <a:latin typeface="Calibri" pitchFamily="34" charset="0"/>
                </a:rPr>
                <a:t>ОПГР, ДЕМО-ТИН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39272" y="3524899"/>
              <a:ext cx="649050" cy="7681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89" name="TextBox 13"/>
            <p:cNvSpPr txBox="1">
              <a:spLocks noChangeArrowheads="1"/>
            </p:cNvSpPr>
            <p:nvPr/>
          </p:nvSpPr>
          <p:spPr bwMode="auto">
            <a:xfrm>
              <a:off x="172901" y="5295156"/>
              <a:ext cx="181363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>
                  <a:latin typeface="Calibri" pitchFamily="34" charset="0"/>
                </a:rPr>
                <a:t>Глобус-М3</a:t>
              </a:r>
            </a:p>
            <a:p>
              <a:pPr algn="ctr"/>
              <a:r>
                <a:rPr lang="en-US" altLang="ru-RU" sz="1600">
                  <a:latin typeface="Calibri" pitchFamily="34" charset="0"/>
                </a:rPr>
                <a:t>Q</a:t>
              </a:r>
              <a:r>
                <a:rPr lang="en-US" altLang="ru-RU" sz="1600" baseline="-25000">
                  <a:latin typeface="Calibri" pitchFamily="34" charset="0"/>
                </a:rPr>
                <a:t>bf</a:t>
              </a:r>
              <a:r>
                <a:rPr lang="en-US" altLang="ru-RU" sz="1600">
                  <a:latin typeface="Calibri" pitchFamily="34" charset="0"/>
                </a:rPr>
                <a:t>~1~T</a:t>
              </a:r>
              <a:r>
                <a:rPr lang="en-US" altLang="ru-RU" sz="1600" baseline="-25000">
                  <a:latin typeface="Calibri" pitchFamily="34" charset="0"/>
                </a:rPr>
                <a:t>e</a:t>
              </a:r>
              <a:r>
                <a:rPr lang="ru-RU" altLang="ru-RU" sz="1600">
                  <a:latin typeface="Calibri" pitchFamily="34" charset="0"/>
                </a:rPr>
                <a:t>(кэВ)</a:t>
              </a:r>
              <a:r>
                <a:rPr lang="en-US" altLang="ru-RU" sz="1600">
                  <a:latin typeface="Calibri" pitchFamily="34" charset="0"/>
                </a:rPr>
                <a:t>/4</a:t>
              </a:r>
              <a:endParaRPr lang="ru-RU" altLang="ru-RU" sz="1600">
                <a:latin typeface="Calibri" pitchFamily="34" charset="0"/>
              </a:endParaRPr>
            </a:p>
            <a:p>
              <a:pPr algn="ctr"/>
              <a:endParaRPr lang="ru-RU" altLang="ru-RU" sz="1600">
                <a:latin typeface="Calibri" pitchFamily="34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693203" y="4581906"/>
              <a:ext cx="284058" cy="712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3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906463" y="333375"/>
            <a:ext cx="770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Конструкционные и функциональные материалы Проекта ОПГР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268413"/>
            <a:ext cx="73437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Конструкционные материалы: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</a:t>
            </a:r>
            <a:r>
              <a:rPr lang="ru-RU" dirty="0" err="1">
                <a:latin typeface="+mn-lt"/>
                <a:cs typeface="+mn-cs"/>
              </a:rPr>
              <a:t>аустенитные</a:t>
            </a:r>
            <a:r>
              <a:rPr lang="ru-RU" dirty="0">
                <a:latin typeface="+mn-lt"/>
                <a:cs typeface="+mn-cs"/>
              </a:rPr>
              <a:t> стали 	12Х18Н10Т (</a:t>
            </a:r>
            <a:r>
              <a:rPr lang="en-US" dirty="0">
                <a:latin typeface="+mn-lt"/>
                <a:cs typeface="+mn-cs"/>
              </a:rPr>
              <a:t>SS316</a:t>
            </a:r>
            <a:r>
              <a:rPr lang="ru-RU" dirty="0">
                <a:latin typeface="+mn-lt"/>
                <a:cs typeface="+mn-cs"/>
              </a:rPr>
              <a:t>)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		</a:t>
            </a:r>
            <a:r>
              <a:rPr lang="ru-RU" dirty="0">
                <a:latin typeface="+mn-lt"/>
                <a:cs typeface="+mn-cs"/>
              </a:rPr>
              <a:t>Ч</a:t>
            </a:r>
            <a:r>
              <a:rPr lang="en-US" dirty="0">
                <a:latin typeface="+mn-lt"/>
                <a:cs typeface="+mn-cs"/>
              </a:rPr>
              <a:t>C-68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			ЭК-164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никелевые сплавы	</a:t>
            </a:r>
            <a:r>
              <a:rPr lang="en-US" dirty="0">
                <a:latin typeface="+mn-lt"/>
                <a:cs typeface="+mn-cs"/>
              </a:rPr>
              <a:t>	</a:t>
            </a:r>
            <a:r>
              <a:rPr lang="ru-RU" dirty="0" err="1">
                <a:latin typeface="+mn-lt"/>
                <a:cs typeface="+mn-cs"/>
              </a:rPr>
              <a:t>хастеллой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ванадиевые сплавы	</a:t>
            </a:r>
            <a:r>
              <a:rPr lang="en-US" dirty="0">
                <a:latin typeface="+mn-lt"/>
                <a:cs typeface="+mn-cs"/>
              </a:rPr>
              <a:t>V-(4-9)Cr-(0.1-8)W-(1-2Zr)</a:t>
            </a:r>
            <a:r>
              <a:rPr lang="ru-RU" dirty="0"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			</a:t>
            </a:r>
            <a:r>
              <a:rPr lang="en-US" dirty="0">
                <a:latin typeface="+mn-lt"/>
                <a:cs typeface="+mn-cs"/>
              </a:rPr>
              <a:t>V-4Cr-4Ti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Материалы магнитной системы</a:t>
            </a:r>
            <a:r>
              <a:rPr lang="ru-RU" dirty="0">
                <a:latin typeface="+mn-lt"/>
                <a:cs typeface="+mn-cs"/>
              </a:rPr>
              <a:t>	</a:t>
            </a:r>
            <a:r>
              <a:rPr lang="en-US" dirty="0">
                <a:latin typeface="+mn-lt"/>
                <a:cs typeface="+mn-cs"/>
              </a:rPr>
              <a:t>Cu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		</a:t>
            </a:r>
            <a:r>
              <a:rPr lang="en-US" dirty="0" err="1">
                <a:latin typeface="+mn-lt"/>
                <a:cs typeface="+mn-cs"/>
              </a:rPr>
              <a:t>CuCrZr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		Nb</a:t>
            </a:r>
            <a:r>
              <a:rPr lang="en-US" baseline="-25000" dirty="0">
                <a:latin typeface="+mn-lt"/>
                <a:cs typeface="+mn-cs"/>
              </a:rPr>
              <a:t>3</a:t>
            </a:r>
            <a:r>
              <a:rPr lang="en-US" dirty="0">
                <a:latin typeface="+mn-lt"/>
                <a:cs typeface="+mn-cs"/>
              </a:rPr>
              <a:t>Sn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		</a:t>
            </a:r>
            <a:r>
              <a:rPr lang="en-US" dirty="0" err="1">
                <a:latin typeface="+mn-lt"/>
                <a:cs typeface="+mn-cs"/>
              </a:rPr>
              <a:t>NbTi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			</a:t>
            </a:r>
            <a:r>
              <a:rPr lang="en-US" dirty="0">
                <a:latin typeface="+mn-lt"/>
                <a:cs typeface="+mn-cs"/>
              </a:rPr>
              <a:t>MgB</a:t>
            </a:r>
            <a:r>
              <a:rPr lang="en-US" baseline="-25000" dirty="0"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Изоляторы</a:t>
            </a:r>
            <a:r>
              <a:rPr lang="ru-RU" dirty="0">
                <a:latin typeface="+mn-lt"/>
                <a:cs typeface="+mn-cs"/>
              </a:rPr>
              <a:t>			</a:t>
            </a:r>
            <a:r>
              <a:rPr lang="en-US" dirty="0">
                <a:latin typeface="+mn-lt"/>
                <a:cs typeface="+mn-cs"/>
              </a:rPr>
              <a:t>MgAl</a:t>
            </a:r>
            <a:r>
              <a:rPr lang="en-US" baseline="-25000" dirty="0">
                <a:latin typeface="+mn-lt"/>
                <a:cs typeface="+mn-cs"/>
              </a:rPr>
              <a:t>2</a:t>
            </a:r>
            <a:r>
              <a:rPr lang="en-US" dirty="0">
                <a:latin typeface="+mn-lt"/>
                <a:cs typeface="+mn-cs"/>
              </a:rPr>
              <a:t>O</a:t>
            </a:r>
            <a:r>
              <a:rPr lang="en-US" baseline="-25000" dirty="0">
                <a:latin typeface="+mn-lt"/>
                <a:cs typeface="+mn-cs"/>
              </a:rPr>
              <a:t>4</a:t>
            </a:r>
            <a:r>
              <a:rPr lang="ru-RU" baseline="-25000" dirty="0">
                <a:latin typeface="+mn-lt"/>
                <a:cs typeface="+mn-cs"/>
              </a:rPr>
              <a:t> </a:t>
            </a:r>
            <a:endParaRPr lang="en-US" baseline="-25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latin typeface="+mn-lt"/>
                <a:cs typeface="+mn-cs"/>
              </a:rPr>
              <a:t>				</a:t>
            </a:r>
            <a:r>
              <a:rPr lang="en-US" dirty="0" err="1">
                <a:latin typeface="+mn-lt"/>
                <a:cs typeface="+mn-cs"/>
              </a:rPr>
              <a:t>CaO</a:t>
            </a:r>
            <a:endParaRPr lang="ru-RU" baseline="-25000" dirty="0">
              <a:latin typeface="+mn-lt"/>
              <a:cs typeface="+mn-cs"/>
            </a:endParaRPr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6891338" y="1557338"/>
            <a:ext cx="1954212" cy="2982912"/>
            <a:chOff x="4341" y="981"/>
            <a:chExt cx="1231" cy="1879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1" y="981"/>
              <a:ext cx="123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2" y="1999"/>
              <a:ext cx="120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" name="Прямая со стрелкой 5"/>
          <p:cNvCxnSpPr/>
          <p:nvPr/>
        </p:nvCxnSpPr>
        <p:spPr>
          <a:xfrm>
            <a:off x="5364163" y="3173413"/>
            <a:ext cx="1527175" cy="5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724525" y="2290763"/>
            <a:ext cx="1079500" cy="417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89630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9388" y="6308725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rgbClr val="258787"/>
                </a:solidFill>
              </a:rPr>
              <a:t>В гибридных системах требования к материалам снижены более чем на порядок</a:t>
            </a:r>
            <a:r>
              <a:rPr lang="en-US" altLang="ru-RU">
                <a:solidFill>
                  <a:srgbClr val="258787"/>
                </a:solidFill>
              </a:rPr>
              <a:t>! </a:t>
            </a:r>
            <a:endParaRPr lang="ru-RU" altLang="ru-RU">
              <a:solidFill>
                <a:srgbClr val="25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258888" y="387350"/>
            <a:ext cx="720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Новые возможности опытно-промышленного гибридного термоядерного реактора в ЯЭТНП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692275" y="1700213"/>
            <a:ext cx="59039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Подкритические активные зоны </a:t>
            </a: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Минимизация делящихся нуклидов в активной зоне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Непрерывный цикл переработки топливной смеси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Вовлечение </a:t>
            </a:r>
            <a:r>
              <a:rPr lang="en-US">
                <a:latin typeface="Calibri" pitchFamily="34" charset="0"/>
              </a:rPr>
              <a:t>Th232 </a:t>
            </a:r>
            <a:r>
              <a:rPr lang="ru-RU">
                <a:latin typeface="Calibri" pitchFamily="34" charset="0"/>
              </a:rPr>
              <a:t>и </a:t>
            </a:r>
            <a:r>
              <a:rPr lang="en-US">
                <a:latin typeface="Calibri" pitchFamily="34" charset="0"/>
              </a:rPr>
              <a:t>U238</a:t>
            </a:r>
            <a:r>
              <a:rPr lang="ru-RU">
                <a:latin typeface="Calibri" pitchFamily="34" charset="0"/>
              </a:rPr>
              <a:t> в ядерный топливный цикл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Снижение наработки МА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Переработка продуктов деления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Снижение запаса реактивности на выгорание ТР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Исключены аварии, связанные с реактивностью и потерей теплоотвода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0" y="11430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8000"/>
                </a:solidFill>
                <a:latin typeface="Calibri" pitchFamily="34" charset="0"/>
              </a:rPr>
              <a:t>ГОДЫ: 2000                          2016                                    2030                                    2050</a:t>
            </a:r>
            <a:r>
              <a:rPr lang="ru-RU" altLang="ru-RU">
                <a:latin typeface="Calibri" pitchFamily="34" charset="0"/>
              </a:rPr>
              <a:t> 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 altLang="ru-RU" sz="2400" b="1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239000" y="3810000"/>
            <a:ext cx="1752600" cy="1095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7200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Промышленная </a:t>
            </a:r>
          </a:p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термоядерная</a:t>
            </a:r>
          </a:p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электростанция</a:t>
            </a:r>
            <a:endParaRPr lang="ru-RU" altLang="ru-RU" sz="2400" b="1">
              <a:latin typeface="Calibri" pitchFamily="34" charset="0"/>
            </a:endParaRPr>
          </a:p>
        </p:txBody>
      </p:sp>
      <p:pic>
        <p:nvPicPr>
          <p:cNvPr id="16388" name="Picture 17" descr="http://www.minatom.ru/i/head1.jpg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676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Calibri" pitchFamily="34" charset="0"/>
              </a:rPr>
              <a:t>09.08.2007					                  Заседание Правительства Российской Федерации</a:t>
            </a: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1676400" y="0"/>
            <a:ext cx="746760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Ф</a:t>
            </a:r>
            <a:r>
              <a:rPr lang="ru-RU" altLang="ru-RU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ЕДЕРАЛЬНОЕ АГЕНТСТВО ПО АТОМНОЙ ЭНЕРГИИ</a:t>
            </a:r>
            <a:r>
              <a:rPr lang="ru-RU" altLang="ru-RU" sz="900">
                <a:latin typeface="Calibri" pitchFamily="34" charset="0"/>
              </a:rPr>
              <a:t> </a:t>
            </a:r>
            <a:endParaRPr lang="ru-RU" altLang="ru-RU" sz="2400">
              <a:latin typeface="Calibri" pitchFamily="34" charset="0"/>
            </a:endParaRPr>
          </a:p>
        </p:txBody>
      </p:sp>
      <p:sp>
        <p:nvSpPr>
          <p:cNvPr id="16391" name="Text Box 22"/>
          <p:cNvSpPr txBox="1">
            <a:spLocks noChangeArrowheads="1"/>
          </p:cNvSpPr>
          <p:nvPr/>
        </p:nvSpPr>
        <p:spPr bwMode="auto">
          <a:xfrm>
            <a:off x="7391400" y="1600200"/>
            <a:ext cx="1600200" cy="173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>
                <a:solidFill>
                  <a:srgbClr val="FF3300"/>
                </a:solidFill>
                <a:latin typeface="Calibri" pitchFamily="34" charset="0"/>
              </a:rPr>
              <a:t>ИНДИКАТОРЫ:</a:t>
            </a:r>
          </a:p>
          <a:p>
            <a:pPr>
              <a:spcBef>
                <a:spcPct val="50000"/>
              </a:spcBef>
            </a:pPr>
            <a:r>
              <a:rPr lang="ru-RU" altLang="ru-RU" sz="1200" b="1">
                <a:latin typeface="Calibri" pitchFamily="34" charset="0"/>
              </a:rPr>
              <a:t>1. </a:t>
            </a:r>
            <a:r>
              <a:rPr lang="en-US" altLang="ru-RU" sz="1200" b="1">
                <a:latin typeface="Calibri" pitchFamily="34" charset="0"/>
              </a:rPr>
              <a:t>Q</a:t>
            </a:r>
            <a:r>
              <a:rPr lang="ru-RU" altLang="ru-RU" sz="1200" b="1">
                <a:latin typeface="Calibri" pitchFamily="34" charset="0"/>
              </a:rPr>
              <a:t> – отношение термоядерной мощности к затраченной на создание плазмы</a:t>
            </a:r>
          </a:p>
          <a:p>
            <a:pPr>
              <a:spcBef>
                <a:spcPct val="50000"/>
              </a:spcBef>
            </a:pPr>
            <a:r>
              <a:rPr lang="ru-RU" altLang="ru-RU" sz="1200" b="1">
                <a:latin typeface="Calibri" pitchFamily="34" charset="0"/>
              </a:rPr>
              <a:t>2. Количество рабочих мест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7391400" y="5105400"/>
            <a:ext cx="1600200" cy="6397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>
                <a:latin typeface="Calibri" pitchFamily="34" charset="0"/>
              </a:rPr>
              <a:t>3. Объем экспорта термоядерных технологий</a:t>
            </a:r>
          </a:p>
        </p:txBody>
      </p:sp>
      <p:sp>
        <p:nvSpPr>
          <p:cNvPr id="16393" name="Rectangle 24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391400" cy="762000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CC0000"/>
                </a:solidFill>
              </a:rPr>
              <a:t>Этапы овладение энергией термоядерного синтеза</a:t>
            </a: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5588"/>
            <a:ext cx="7239000" cy="497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6395" name="Group 31"/>
          <p:cNvGrpSpPr>
            <a:grpSpLocks/>
          </p:cNvGrpSpPr>
          <p:nvPr/>
        </p:nvGrpSpPr>
        <p:grpSpPr bwMode="auto">
          <a:xfrm>
            <a:off x="304800" y="1828800"/>
            <a:ext cx="6515100" cy="4521200"/>
            <a:chOff x="192" y="1152"/>
            <a:chExt cx="4104" cy="2848"/>
          </a:xfrm>
        </p:grpSpPr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192" y="1152"/>
              <a:ext cx="97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latin typeface="Calibri" pitchFamily="34" charset="0"/>
                </a:rPr>
                <a:t>Современный уровень</a:t>
              </a:r>
            </a:p>
          </p:txBody>
        </p:sp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1332" y="1153"/>
              <a:ext cx="1505" cy="9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latin typeface="Calibri" pitchFamily="34" charset="0"/>
                </a:rPr>
                <a:t>Экспериментальный реактор          (ИТЭР)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FF"/>
                  </a:solidFill>
                  <a:latin typeface="Calibri" pitchFamily="34" charset="0"/>
                </a:rPr>
                <a:t>Длительная реакция,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FF"/>
                  </a:solidFill>
                  <a:latin typeface="Calibri" pitchFamily="34" charset="0"/>
                </a:rPr>
                <a:t>Интеграция технологий</a:t>
              </a:r>
              <a:r>
                <a:rPr lang="ru-RU" altLang="ru-RU" sz="1600" b="1">
                  <a:latin typeface="Calibri" pitchFamily="34" charset="0"/>
                </a:rPr>
                <a:t> </a:t>
              </a:r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2882" y="1153"/>
              <a:ext cx="1414" cy="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latin typeface="Calibri" pitchFamily="34" charset="0"/>
                </a:rPr>
                <a:t>Демонстрационная станция      (ДЕМО)</a:t>
              </a:r>
            </a:p>
            <a:p>
              <a:pPr>
                <a:spcBef>
                  <a:spcPct val="50000"/>
                </a:spcBef>
              </a:pPr>
              <a:endParaRPr lang="ru-RU" altLang="ru-RU" sz="1600" b="1">
                <a:latin typeface="Calibri" pitchFamily="34" charset="0"/>
              </a:endParaRPr>
            </a:p>
          </p:txBody>
        </p:sp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2882" y="1666"/>
              <a:ext cx="1186" cy="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solidFill>
                    <a:schemeClr val="accent2"/>
                  </a:solidFill>
                  <a:latin typeface="Calibri" pitchFamily="34" charset="0"/>
                </a:rPr>
                <a:t>Электрическая мощность  1 ГВт</a:t>
              </a:r>
            </a:p>
            <a:p>
              <a:pPr>
                <a:spcBef>
                  <a:spcPct val="50000"/>
                </a:spcBef>
              </a:pPr>
              <a:endParaRPr lang="ru-RU" altLang="ru-RU" sz="16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6400" name="Text Box 11"/>
            <p:cNvSpPr txBox="1">
              <a:spLocks noChangeArrowheads="1"/>
            </p:cNvSpPr>
            <p:nvPr/>
          </p:nvSpPr>
          <p:spPr bwMode="auto">
            <a:xfrm>
              <a:off x="240" y="1537"/>
              <a:ext cx="816" cy="6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FF"/>
                  </a:solidFill>
                  <a:latin typeface="Calibri" pitchFamily="34" charset="0"/>
                </a:rPr>
                <a:t>Равенство затрат и выработки энергии</a:t>
              </a:r>
            </a:p>
          </p:txBody>
        </p:sp>
        <p:sp>
          <p:nvSpPr>
            <p:cNvPr id="16401" name="Text Box 12"/>
            <p:cNvSpPr txBox="1">
              <a:spLocks noChangeArrowheads="1"/>
            </p:cNvSpPr>
            <p:nvPr/>
          </p:nvSpPr>
          <p:spPr bwMode="auto">
            <a:xfrm>
              <a:off x="1872" y="3697"/>
              <a:ext cx="1056" cy="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rgbClr val="0000FF"/>
                  </a:solidFill>
                  <a:latin typeface="Calibri" pitchFamily="34" charset="0"/>
                </a:rPr>
                <a:t>стационарно</a:t>
              </a:r>
            </a:p>
          </p:txBody>
        </p:sp>
        <p:sp>
          <p:nvSpPr>
            <p:cNvPr id="16402" name="Text Box 13"/>
            <p:cNvSpPr txBox="1">
              <a:spLocks noChangeArrowheads="1"/>
            </p:cNvSpPr>
            <p:nvPr/>
          </p:nvSpPr>
          <p:spPr bwMode="auto">
            <a:xfrm>
              <a:off x="3120" y="3649"/>
              <a:ext cx="1056" cy="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rgbClr val="0000FF"/>
                  </a:solidFill>
                  <a:latin typeface="Calibri" pitchFamily="34" charset="0"/>
                </a:rPr>
                <a:t>   стационарно</a:t>
              </a:r>
            </a:p>
          </p:txBody>
        </p:sp>
        <p:sp>
          <p:nvSpPr>
            <p:cNvPr id="16403" name="Rectangle 21"/>
            <p:cNvSpPr>
              <a:spLocks noChangeArrowheads="1"/>
            </p:cNvSpPr>
            <p:nvPr/>
          </p:nvSpPr>
          <p:spPr bwMode="auto">
            <a:xfrm>
              <a:off x="3792" y="3457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04" name="Rectangle 25"/>
            <p:cNvSpPr>
              <a:spLocks noChangeArrowheads="1"/>
            </p:cNvSpPr>
            <p:nvPr/>
          </p:nvSpPr>
          <p:spPr bwMode="auto">
            <a:xfrm>
              <a:off x="1584" y="3841"/>
              <a:ext cx="8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05" name="Rectangle 26"/>
            <p:cNvSpPr>
              <a:spLocks noChangeArrowheads="1"/>
            </p:cNvSpPr>
            <p:nvPr/>
          </p:nvSpPr>
          <p:spPr bwMode="auto">
            <a:xfrm>
              <a:off x="3120" y="3793"/>
              <a:ext cx="86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06" name="Text Box 27"/>
            <p:cNvSpPr txBox="1">
              <a:spLocks noChangeArrowheads="1"/>
            </p:cNvSpPr>
            <p:nvPr/>
          </p:nvSpPr>
          <p:spPr bwMode="auto">
            <a:xfrm>
              <a:off x="240" y="3553"/>
              <a:ext cx="100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>
                  <a:latin typeface="Calibri" pitchFamily="34" charset="0"/>
                </a:rPr>
                <a:t>Q~1   10 </a:t>
              </a:r>
              <a:r>
                <a:rPr lang="ru-RU" altLang="ru-RU">
                  <a:latin typeface="Calibri" pitchFamily="34" charset="0"/>
                </a:rPr>
                <a:t>секунд</a:t>
              </a:r>
            </a:p>
          </p:txBody>
        </p:sp>
        <p:sp>
          <p:nvSpPr>
            <p:cNvPr id="16407" name="Text Box 28"/>
            <p:cNvSpPr txBox="1">
              <a:spLocks noChangeArrowheads="1"/>
            </p:cNvSpPr>
            <p:nvPr/>
          </p:nvSpPr>
          <p:spPr bwMode="auto">
            <a:xfrm>
              <a:off x="1383" y="3506"/>
              <a:ext cx="1497" cy="4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>
                  <a:latin typeface="Calibri" pitchFamily="34" charset="0"/>
                </a:rPr>
                <a:t>Q&gt;10   300-500 </a:t>
              </a:r>
              <a:r>
                <a:rPr lang="ru-RU" altLang="ru-RU">
                  <a:latin typeface="Calibri" pitchFamily="34" charset="0"/>
                </a:rPr>
                <a:t>секунд</a:t>
              </a:r>
              <a:endParaRPr lang="en-US" altLang="ru-RU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ru-RU">
                  <a:latin typeface="Calibri" pitchFamily="34" charset="0"/>
                </a:rPr>
                <a:t>Q~5  </a:t>
              </a:r>
              <a:r>
                <a:rPr lang="ru-RU" altLang="ru-RU">
                  <a:latin typeface="Calibri" pitchFamily="34" charset="0"/>
                </a:rPr>
                <a:t>стационарно</a:t>
              </a:r>
            </a:p>
          </p:txBody>
        </p:sp>
        <p:sp>
          <p:nvSpPr>
            <p:cNvPr id="16408" name="Text Box 29"/>
            <p:cNvSpPr txBox="1">
              <a:spLocks noChangeArrowheads="1"/>
            </p:cNvSpPr>
            <p:nvPr/>
          </p:nvSpPr>
          <p:spPr bwMode="auto">
            <a:xfrm>
              <a:off x="2880" y="3553"/>
              <a:ext cx="1344" cy="3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>
                  <a:latin typeface="Calibri" pitchFamily="34" charset="0"/>
                </a:rPr>
                <a:t>Q~</a:t>
              </a:r>
              <a:r>
                <a:rPr lang="ru-RU" altLang="ru-RU">
                  <a:latin typeface="Calibri" pitchFamily="34" charset="0"/>
                </a:rPr>
                <a:t>30-50</a:t>
              </a:r>
              <a:r>
                <a:rPr lang="en-US" altLang="ru-RU">
                  <a:latin typeface="Calibri" pitchFamily="34" charset="0"/>
                </a:rPr>
                <a:t>  </a:t>
              </a:r>
              <a:r>
                <a:rPr lang="ru-RU" altLang="ru-RU">
                  <a:latin typeface="Calibri" pitchFamily="34" charset="0"/>
                </a:rPr>
                <a:t>стационарно</a:t>
              </a:r>
            </a:p>
            <a:p>
              <a:pPr>
                <a:spcBef>
                  <a:spcPct val="50000"/>
                </a:spcBef>
              </a:pPr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971550" y="260350"/>
            <a:ext cx="7200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Риски при сооружении опытно-промышленного гибридного термоядерного реактора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412875"/>
            <a:ext cx="7632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Низкий уровень проектной проработки гибридных систем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	(эскизный, либо </a:t>
            </a:r>
            <a:r>
              <a:rPr lang="ru-RU" dirty="0" err="1">
                <a:latin typeface="+mn-lt"/>
                <a:cs typeface="+mn-cs"/>
              </a:rPr>
              <a:t>предпроектный</a:t>
            </a:r>
            <a:r>
              <a:rPr lang="ru-RU" dirty="0">
                <a:latin typeface="+mn-lt"/>
                <a:cs typeface="+mn-cs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Стационарные технологии токамака нуждаются в существенном 	увеличении ресурса ( с минут до </a:t>
            </a:r>
            <a:r>
              <a:rPr lang="en-US" dirty="0">
                <a:latin typeface="+mn-lt"/>
                <a:cs typeface="+mn-cs"/>
              </a:rPr>
              <a:t>~</a:t>
            </a:r>
            <a:r>
              <a:rPr lang="ru-RU" dirty="0">
                <a:latin typeface="+mn-lt"/>
                <a:cs typeface="+mn-cs"/>
              </a:rPr>
              <a:t>5000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часов)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Ядерные физика и технологии термоядерного синтеза требуют дополнительных НИР и НИОКР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Жидко-солевые ядерные технологии гибридного бланкета и радиохимической части требуют вывода на демонстрационный уровень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Недостаточная информация о работе токамаков в условиях повышенных плазменных нагрузок, </a:t>
            </a:r>
            <a:r>
              <a:rPr lang="ru-RU" dirty="0" err="1">
                <a:latin typeface="+mn-lt"/>
                <a:cs typeface="+mn-cs"/>
              </a:rPr>
              <a:t>неиндукционных</a:t>
            </a:r>
            <a:r>
              <a:rPr lang="ru-RU" dirty="0">
                <a:latin typeface="+mn-lt"/>
                <a:cs typeface="+mn-cs"/>
              </a:rPr>
              <a:t> режимов поддержания тока, сильно-неравновесной плазмы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Скудная база данных по радиационным повреждениям материалов в спектре термоядерных 14 МэВ нейтронов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Выбор материалов и солевых композиций для ЖС бланкетов и радиохимических систем предстоит сделать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>
                <a:latin typeface="+mn-lt"/>
                <a:cs typeface="+mn-cs"/>
              </a:rPr>
              <a:t>Задержки лицензирования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990600"/>
            <a:ext cx="50419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23"/>
          <p:cNvSpPr>
            <a:spLocks noChangeArrowheads="1"/>
          </p:cNvSpPr>
          <p:nvPr/>
        </p:nvSpPr>
        <p:spPr bwMode="auto">
          <a:xfrm>
            <a:off x="-11113" y="620713"/>
            <a:ext cx="3563938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9700" name="Group 121"/>
          <p:cNvGrpSpPr>
            <a:grpSpLocks/>
          </p:cNvGrpSpPr>
          <p:nvPr/>
        </p:nvGrpSpPr>
        <p:grpSpPr bwMode="auto">
          <a:xfrm>
            <a:off x="179388" y="620713"/>
            <a:ext cx="3240087" cy="5619750"/>
            <a:chOff x="-3" y="-3"/>
            <a:chExt cx="1229" cy="7778"/>
          </a:xfrm>
        </p:grpSpPr>
        <p:grpSp>
          <p:nvGrpSpPr>
            <p:cNvPr id="29724" name="Group 119"/>
            <p:cNvGrpSpPr>
              <a:grpSpLocks/>
            </p:cNvGrpSpPr>
            <p:nvPr/>
          </p:nvGrpSpPr>
          <p:grpSpPr bwMode="auto">
            <a:xfrm>
              <a:off x="0" y="0"/>
              <a:ext cx="1223" cy="7772"/>
              <a:chOff x="0" y="0"/>
              <a:chExt cx="1223" cy="7772"/>
            </a:xfrm>
          </p:grpSpPr>
          <p:grpSp>
            <p:nvGrpSpPr>
              <p:cNvPr id="29726" name="Group 44"/>
              <p:cNvGrpSpPr>
                <a:grpSpLocks/>
              </p:cNvGrpSpPr>
              <p:nvPr/>
            </p:nvGrpSpPr>
            <p:grpSpPr bwMode="auto">
              <a:xfrm>
                <a:off x="0" y="0"/>
                <a:ext cx="849" cy="403"/>
                <a:chOff x="0" y="0"/>
                <a:chExt cx="849" cy="403"/>
              </a:xfrm>
            </p:grpSpPr>
            <p:sp>
              <p:nvSpPr>
                <p:cNvPr id="29838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R, </a:t>
                  </a:r>
                  <a:r>
                    <a:rPr lang="ru-RU" altLang="ru-RU" sz="1600" b="1">
                      <a:cs typeface="Times New Roman" pitchFamily="18" charset="0"/>
                    </a:rPr>
                    <a:t>м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39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27" name="Group 46"/>
              <p:cNvGrpSpPr>
                <a:grpSpLocks/>
              </p:cNvGrpSpPr>
              <p:nvPr/>
            </p:nvGrpSpPr>
            <p:grpSpPr bwMode="auto">
              <a:xfrm>
                <a:off x="849" y="0"/>
                <a:ext cx="374" cy="403"/>
                <a:chOff x="849" y="0"/>
                <a:chExt cx="374" cy="403"/>
              </a:xfrm>
            </p:grpSpPr>
            <p:sp>
              <p:nvSpPr>
                <p:cNvPr id="29836" name="Rectangle 6"/>
                <p:cNvSpPr>
                  <a:spLocks noChangeArrowheads="1"/>
                </p:cNvSpPr>
                <p:nvPr/>
              </p:nvSpPr>
              <p:spPr bwMode="auto">
                <a:xfrm>
                  <a:off x="892" y="0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2</a:t>
                  </a:r>
                  <a:r>
                    <a:rPr lang="en-US" altLang="ru-RU" sz="1600" b="1">
                      <a:cs typeface="Times New Roman" pitchFamily="18" charset="0"/>
                    </a:rPr>
                    <a:t>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37" name="Rectangle 45"/>
                <p:cNvSpPr>
                  <a:spLocks noChangeArrowheads="1"/>
                </p:cNvSpPr>
                <p:nvPr/>
              </p:nvSpPr>
              <p:spPr bwMode="auto">
                <a:xfrm>
                  <a:off x="849" y="0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28" name="Group 48"/>
              <p:cNvGrpSpPr>
                <a:grpSpLocks/>
              </p:cNvGrpSpPr>
              <p:nvPr/>
            </p:nvGrpSpPr>
            <p:grpSpPr bwMode="auto">
              <a:xfrm>
                <a:off x="0" y="403"/>
                <a:ext cx="849" cy="403"/>
                <a:chOff x="0" y="403"/>
                <a:chExt cx="849" cy="403"/>
              </a:xfrm>
            </p:grpSpPr>
            <p:sp>
              <p:nvSpPr>
                <p:cNvPr id="29834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R/a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35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29" name="Group 50"/>
              <p:cNvGrpSpPr>
                <a:grpSpLocks/>
              </p:cNvGrpSpPr>
              <p:nvPr/>
            </p:nvGrpSpPr>
            <p:grpSpPr bwMode="auto">
              <a:xfrm>
                <a:off x="849" y="403"/>
                <a:ext cx="374" cy="403"/>
                <a:chOff x="849" y="403"/>
                <a:chExt cx="374" cy="403"/>
              </a:xfrm>
            </p:grpSpPr>
            <p:sp>
              <p:nvSpPr>
                <p:cNvPr id="29832" name="Rectangle 8"/>
                <p:cNvSpPr>
                  <a:spLocks noChangeArrowheads="1"/>
                </p:cNvSpPr>
                <p:nvPr/>
              </p:nvSpPr>
              <p:spPr bwMode="auto">
                <a:xfrm>
                  <a:off x="892" y="403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2</a:t>
                  </a:r>
                  <a:r>
                    <a:rPr lang="en-US" altLang="ru-RU" sz="1600" b="1">
                      <a:cs typeface="Times New Roman" pitchFamily="18" charset="0"/>
                    </a:rPr>
                    <a:t>.</a:t>
                  </a:r>
                  <a:r>
                    <a:rPr lang="ru-RU" altLang="ru-RU" sz="1600" b="1">
                      <a:cs typeface="Times New Roman" pitchFamily="18" charset="0"/>
                    </a:rPr>
                    <a:t>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33" name="Rectangle 49"/>
                <p:cNvSpPr>
                  <a:spLocks noChangeArrowheads="1"/>
                </p:cNvSpPr>
                <p:nvPr/>
              </p:nvSpPr>
              <p:spPr bwMode="auto">
                <a:xfrm>
                  <a:off x="849" y="403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0" name="Group 52"/>
              <p:cNvGrpSpPr>
                <a:grpSpLocks/>
              </p:cNvGrpSpPr>
              <p:nvPr/>
            </p:nvGrpSpPr>
            <p:grpSpPr bwMode="auto">
              <a:xfrm>
                <a:off x="0" y="806"/>
                <a:ext cx="849" cy="403"/>
                <a:chOff x="0" y="806"/>
                <a:chExt cx="849" cy="403"/>
              </a:xfrm>
            </p:grpSpPr>
            <p:sp>
              <p:nvSpPr>
                <p:cNvPr id="29830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latin typeface="Symbol" pitchFamily="18" charset="2"/>
                      <a:cs typeface="Times New Roman" pitchFamily="18" charset="0"/>
                    </a:rPr>
                    <a:t>k</a:t>
                  </a:r>
                  <a:endParaRPr lang="en-GB" altLang="ru-RU" sz="1600" b="1">
                    <a:latin typeface="Symbol" pitchFamily="18" charset="2"/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31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1" name="Group 54"/>
              <p:cNvGrpSpPr>
                <a:grpSpLocks/>
              </p:cNvGrpSpPr>
              <p:nvPr/>
            </p:nvGrpSpPr>
            <p:grpSpPr bwMode="auto">
              <a:xfrm>
                <a:off x="849" y="806"/>
                <a:ext cx="374" cy="403"/>
                <a:chOff x="849" y="806"/>
                <a:chExt cx="374" cy="403"/>
              </a:xfrm>
            </p:grpSpPr>
            <p:sp>
              <p:nvSpPr>
                <p:cNvPr id="29828" name="Rectangle 10"/>
                <p:cNvSpPr>
                  <a:spLocks noChangeArrowheads="1"/>
                </p:cNvSpPr>
                <p:nvPr/>
              </p:nvSpPr>
              <p:spPr bwMode="auto">
                <a:xfrm>
                  <a:off x="892" y="806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2.1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29" name="Rectangle 53"/>
                <p:cNvSpPr>
                  <a:spLocks noChangeArrowheads="1"/>
                </p:cNvSpPr>
                <p:nvPr/>
              </p:nvSpPr>
              <p:spPr bwMode="auto">
                <a:xfrm>
                  <a:off x="849" y="806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2" name="Group 56"/>
              <p:cNvGrpSpPr>
                <a:grpSpLocks/>
              </p:cNvGrpSpPr>
              <p:nvPr/>
            </p:nvGrpSpPr>
            <p:grpSpPr bwMode="auto">
              <a:xfrm>
                <a:off x="0" y="1209"/>
                <a:ext cx="849" cy="403"/>
                <a:chOff x="0" y="1209"/>
                <a:chExt cx="849" cy="403"/>
              </a:xfrm>
            </p:grpSpPr>
            <p:sp>
              <p:nvSpPr>
                <p:cNvPr id="29826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 altLang="ru-RU" sz="1600" b="1"/>
                    <a:t>δ</a:t>
                  </a:r>
                  <a:r>
                    <a:rPr lang="en-US" altLang="ru-RU" sz="1600" b="1">
                      <a:cs typeface="Times New Roman" pitchFamily="18" charset="0"/>
                    </a:rPr>
                    <a:t>  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27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3" name="Group 58"/>
              <p:cNvGrpSpPr>
                <a:grpSpLocks/>
              </p:cNvGrpSpPr>
              <p:nvPr/>
            </p:nvGrpSpPr>
            <p:grpSpPr bwMode="auto">
              <a:xfrm>
                <a:off x="849" y="1209"/>
                <a:ext cx="374" cy="403"/>
                <a:chOff x="849" y="1209"/>
                <a:chExt cx="374" cy="403"/>
              </a:xfrm>
            </p:grpSpPr>
            <p:sp>
              <p:nvSpPr>
                <p:cNvPr id="29824" name="Rectangle 12"/>
                <p:cNvSpPr>
                  <a:spLocks noChangeArrowheads="1"/>
                </p:cNvSpPr>
                <p:nvPr/>
              </p:nvSpPr>
              <p:spPr bwMode="auto">
                <a:xfrm>
                  <a:off x="892" y="1209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25" name="Rectangle 57"/>
                <p:cNvSpPr>
                  <a:spLocks noChangeArrowheads="1"/>
                </p:cNvSpPr>
                <p:nvPr/>
              </p:nvSpPr>
              <p:spPr bwMode="auto">
                <a:xfrm>
                  <a:off x="849" y="1209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4" name="Group 60"/>
              <p:cNvGrpSpPr>
                <a:grpSpLocks/>
              </p:cNvGrpSpPr>
              <p:nvPr/>
            </p:nvGrpSpPr>
            <p:grpSpPr bwMode="auto">
              <a:xfrm>
                <a:off x="0" y="1612"/>
                <a:ext cx="849" cy="403"/>
                <a:chOff x="0" y="1612"/>
                <a:chExt cx="849" cy="403"/>
              </a:xfrm>
            </p:grpSpPr>
            <p:sp>
              <p:nvSpPr>
                <p:cNvPr id="29822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I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p</a:t>
                  </a:r>
                  <a:r>
                    <a:rPr lang="en-US" altLang="ru-RU" sz="1600" b="1">
                      <a:cs typeface="Times New Roman" pitchFamily="18" charset="0"/>
                    </a:rPr>
                    <a:t>, MA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23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5" name="Group 62"/>
              <p:cNvGrpSpPr>
                <a:grpSpLocks/>
              </p:cNvGrpSpPr>
              <p:nvPr/>
            </p:nvGrpSpPr>
            <p:grpSpPr bwMode="auto">
              <a:xfrm>
                <a:off x="849" y="1612"/>
                <a:ext cx="374" cy="403"/>
                <a:chOff x="849" y="1612"/>
                <a:chExt cx="374" cy="403"/>
              </a:xfrm>
            </p:grpSpPr>
            <p:sp>
              <p:nvSpPr>
                <p:cNvPr id="29820" name="Rectangle 14"/>
                <p:cNvSpPr>
                  <a:spLocks noChangeArrowheads="1"/>
                </p:cNvSpPr>
                <p:nvPr/>
              </p:nvSpPr>
              <p:spPr bwMode="auto">
                <a:xfrm>
                  <a:off x="892" y="1612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5</a:t>
                  </a:r>
                  <a:r>
                    <a:rPr lang="en-US" altLang="ru-RU" sz="1600" b="1">
                      <a:cs typeface="Times New Roman" pitchFamily="18" charset="0"/>
                    </a:rPr>
                    <a:t>.</a:t>
                  </a:r>
                  <a:r>
                    <a:rPr lang="ru-RU" altLang="ru-RU" sz="1600" b="1">
                      <a:cs typeface="Times New Roman" pitchFamily="18" charset="0"/>
                    </a:rPr>
                    <a:t>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21" name="Rectangle 61"/>
                <p:cNvSpPr>
                  <a:spLocks noChangeArrowheads="1"/>
                </p:cNvSpPr>
                <p:nvPr/>
              </p:nvSpPr>
              <p:spPr bwMode="auto">
                <a:xfrm>
                  <a:off x="849" y="1612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6" name="Group 64"/>
              <p:cNvGrpSpPr>
                <a:grpSpLocks/>
              </p:cNvGrpSpPr>
              <p:nvPr/>
            </p:nvGrpSpPr>
            <p:grpSpPr bwMode="auto">
              <a:xfrm>
                <a:off x="0" y="2015"/>
                <a:ext cx="849" cy="403"/>
                <a:chOff x="0" y="2015"/>
                <a:chExt cx="849" cy="403"/>
              </a:xfrm>
            </p:grpSpPr>
            <p:sp>
              <p:nvSpPr>
                <p:cNvPr id="29818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B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T</a:t>
                  </a:r>
                  <a:r>
                    <a:rPr lang="en-US" altLang="ru-RU" sz="1600" b="1">
                      <a:cs typeface="Times New Roman" pitchFamily="18" charset="0"/>
                    </a:rPr>
                    <a:t>, T</a:t>
                  </a:r>
                  <a:r>
                    <a:rPr lang="ru-RU" altLang="ru-RU" sz="1600" b="1">
                      <a:cs typeface="Times New Roman" pitchFamily="18" charset="0"/>
                    </a:rPr>
                    <a:t>л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1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7" name="Group 66"/>
              <p:cNvGrpSpPr>
                <a:grpSpLocks/>
              </p:cNvGrpSpPr>
              <p:nvPr/>
            </p:nvGrpSpPr>
            <p:grpSpPr bwMode="auto">
              <a:xfrm>
                <a:off x="849" y="2015"/>
                <a:ext cx="374" cy="403"/>
                <a:chOff x="849" y="2015"/>
                <a:chExt cx="374" cy="403"/>
              </a:xfrm>
            </p:grpSpPr>
            <p:sp>
              <p:nvSpPr>
                <p:cNvPr id="29816" name="Rectangle 16"/>
                <p:cNvSpPr>
                  <a:spLocks noChangeArrowheads="1"/>
                </p:cNvSpPr>
                <p:nvPr/>
              </p:nvSpPr>
              <p:spPr bwMode="auto">
                <a:xfrm>
                  <a:off x="892" y="2015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5</a:t>
                  </a:r>
                  <a:r>
                    <a:rPr lang="en-US" altLang="ru-RU" sz="1600" b="1">
                      <a:cs typeface="Times New Roman" pitchFamily="18" charset="0"/>
                    </a:rPr>
                    <a:t>.</a:t>
                  </a:r>
                  <a:r>
                    <a:rPr lang="ru-RU" altLang="ru-RU" sz="1600" b="1">
                      <a:cs typeface="Times New Roman" pitchFamily="18" charset="0"/>
                    </a:rPr>
                    <a:t>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17" name="Rectangle 65"/>
                <p:cNvSpPr>
                  <a:spLocks noChangeArrowheads="1"/>
                </p:cNvSpPr>
                <p:nvPr/>
              </p:nvSpPr>
              <p:spPr bwMode="auto">
                <a:xfrm>
                  <a:off x="849" y="2015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8" name="Group 68"/>
              <p:cNvGrpSpPr>
                <a:grpSpLocks/>
              </p:cNvGrpSpPr>
              <p:nvPr/>
            </p:nvGrpSpPr>
            <p:grpSpPr bwMode="auto">
              <a:xfrm>
                <a:off x="0" y="2418"/>
                <a:ext cx="849" cy="518"/>
                <a:chOff x="0" y="2418"/>
                <a:chExt cx="849" cy="518"/>
              </a:xfrm>
            </p:grpSpPr>
            <p:sp>
              <p:nvSpPr>
                <p:cNvPr id="29814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76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n, 10</a:t>
                  </a:r>
                  <a:r>
                    <a:rPr lang="en-US" altLang="ru-RU" sz="1600" b="1" baseline="30000">
                      <a:cs typeface="Times New Roman" pitchFamily="18" charset="0"/>
                    </a:rPr>
                    <a:t>20</a:t>
                  </a:r>
                  <a:r>
                    <a:rPr lang="ru-RU" altLang="ru-RU" sz="1600" b="1">
                      <a:cs typeface="Times New Roman" pitchFamily="18" charset="0"/>
                    </a:rPr>
                    <a:t>м</a:t>
                  </a:r>
                  <a:r>
                    <a:rPr lang="en-US" altLang="ru-RU" sz="1600" b="1" baseline="30000">
                      <a:cs typeface="Times New Roman" pitchFamily="18" charset="0"/>
                    </a:rPr>
                    <a:t>-3</a:t>
                  </a:r>
                  <a:endParaRPr lang="en-GB" altLang="ru-RU" sz="1600" b="1" baseline="30000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15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84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39" name="Group 70"/>
              <p:cNvGrpSpPr>
                <a:grpSpLocks/>
              </p:cNvGrpSpPr>
              <p:nvPr/>
            </p:nvGrpSpPr>
            <p:grpSpPr bwMode="auto">
              <a:xfrm>
                <a:off x="849" y="2418"/>
                <a:ext cx="374" cy="518"/>
                <a:chOff x="849" y="2418"/>
                <a:chExt cx="374" cy="518"/>
              </a:xfrm>
            </p:grpSpPr>
            <p:sp>
              <p:nvSpPr>
                <p:cNvPr id="29812" name="Rectangle 18"/>
                <p:cNvSpPr>
                  <a:spLocks noChangeArrowheads="1"/>
                </p:cNvSpPr>
                <p:nvPr/>
              </p:nvSpPr>
              <p:spPr bwMode="auto">
                <a:xfrm>
                  <a:off x="892" y="2418"/>
                  <a:ext cx="28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</a:t>
                  </a:r>
                  <a:r>
                    <a:rPr lang="ru-RU" altLang="ru-RU" sz="1600" b="1">
                      <a:cs typeface="Times New Roman" pitchFamily="18" charset="0"/>
                    </a:rPr>
                    <a:t>.0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13" name="Rectangle 69"/>
                <p:cNvSpPr>
                  <a:spLocks noChangeArrowheads="1"/>
                </p:cNvSpPr>
                <p:nvPr/>
              </p:nvSpPr>
              <p:spPr bwMode="auto">
                <a:xfrm>
                  <a:off x="849" y="2418"/>
                  <a:ext cx="37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0" name="Group 72"/>
              <p:cNvGrpSpPr>
                <a:grpSpLocks/>
              </p:cNvGrpSpPr>
              <p:nvPr/>
            </p:nvGrpSpPr>
            <p:grpSpPr bwMode="auto">
              <a:xfrm>
                <a:off x="0" y="2936"/>
                <a:ext cx="849" cy="403"/>
                <a:chOff x="0" y="2936"/>
                <a:chExt cx="849" cy="403"/>
              </a:xfrm>
            </p:grpSpPr>
            <p:sp>
              <p:nvSpPr>
                <p:cNvPr id="29810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P</a:t>
                  </a:r>
                  <a:r>
                    <a:rPr lang="en-GB" altLang="ru-RU" sz="1600" b="1" baseline="-30000">
                      <a:cs typeface="Times New Roman" pitchFamily="18" charset="0"/>
                    </a:rPr>
                    <a:t>ntn</a:t>
                  </a:r>
                  <a:r>
                    <a:rPr lang="en-GB" altLang="ru-RU" sz="1600" b="1">
                      <a:cs typeface="Times New Roman" pitchFamily="18" charset="0"/>
                    </a:rPr>
                    <a:t>/S, M</a:t>
                  </a:r>
                  <a:r>
                    <a:rPr lang="ru-RU" altLang="ru-RU" sz="1600" b="1">
                      <a:cs typeface="Times New Roman" pitchFamily="18" charset="0"/>
                    </a:rPr>
                    <a:t>Вт</a:t>
                  </a:r>
                  <a:r>
                    <a:rPr lang="en-GB" altLang="ru-RU" sz="1600" b="1">
                      <a:cs typeface="Times New Roman" pitchFamily="18" charset="0"/>
                    </a:rPr>
                    <a:t>/</a:t>
                  </a:r>
                  <a:r>
                    <a:rPr lang="ru-RU" altLang="ru-RU" sz="1600" b="1">
                      <a:cs typeface="Times New Roman" pitchFamily="18" charset="0"/>
                    </a:rPr>
                    <a:t>м</a:t>
                  </a:r>
                  <a:r>
                    <a:rPr lang="en-GB" altLang="ru-RU" sz="1600" b="1" baseline="30000"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11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1" name="Group 74"/>
              <p:cNvGrpSpPr>
                <a:grpSpLocks/>
              </p:cNvGrpSpPr>
              <p:nvPr/>
            </p:nvGrpSpPr>
            <p:grpSpPr bwMode="auto">
              <a:xfrm>
                <a:off x="849" y="2936"/>
                <a:ext cx="374" cy="403"/>
                <a:chOff x="849" y="2936"/>
                <a:chExt cx="374" cy="403"/>
              </a:xfrm>
            </p:grpSpPr>
            <p:sp>
              <p:nvSpPr>
                <p:cNvPr id="29808" name="Rectangle 20"/>
                <p:cNvSpPr>
                  <a:spLocks noChangeArrowheads="1"/>
                </p:cNvSpPr>
                <p:nvPr/>
              </p:nvSpPr>
              <p:spPr bwMode="auto">
                <a:xfrm>
                  <a:off x="892" y="2936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0.2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09" name="Rectangle 73"/>
                <p:cNvSpPr>
                  <a:spLocks noChangeArrowheads="1"/>
                </p:cNvSpPr>
                <p:nvPr/>
              </p:nvSpPr>
              <p:spPr bwMode="auto">
                <a:xfrm>
                  <a:off x="849" y="2936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2" name="Group 76"/>
              <p:cNvGrpSpPr>
                <a:grpSpLocks/>
              </p:cNvGrpSpPr>
              <p:nvPr/>
            </p:nvGrpSpPr>
            <p:grpSpPr bwMode="auto">
              <a:xfrm>
                <a:off x="0" y="3339"/>
                <a:ext cx="849" cy="403"/>
                <a:chOff x="0" y="3339"/>
                <a:chExt cx="849" cy="403"/>
              </a:xfrm>
            </p:grpSpPr>
            <p:sp>
              <p:nvSpPr>
                <p:cNvPr id="29806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3339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E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b</a:t>
                  </a:r>
                  <a:r>
                    <a:rPr lang="en-US" altLang="ru-RU" sz="1600" b="1">
                      <a:cs typeface="Times New Roman" pitchFamily="18" charset="0"/>
                    </a:rPr>
                    <a:t>, </a:t>
                  </a:r>
                  <a:r>
                    <a:rPr lang="ru-RU" altLang="ru-RU" sz="1600" b="1">
                      <a:cs typeface="Times New Roman" pitchFamily="18" charset="0"/>
                    </a:rPr>
                    <a:t>кэВ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07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3" name="Group 78"/>
              <p:cNvGrpSpPr>
                <a:grpSpLocks/>
              </p:cNvGrpSpPr>
              <p:nvPr/>
            </p:nvGrpSpPr>
            <p:grpSpPr bwMode="auto">
              <a:xfrm>
                <a:off x="849" y="3339"/>
                <a:ext cx="374" cy="403"/>
                <a:chOff x="849" y="3339"/>
                <a:chExt cx="374" cy="403"/>
              </a:xfrm>
            </p:grpSpPr>
            <p:sp>
              <p:nvSpPr>
                <p:cNvPr id="29804" name="Rectangle 22"/>
                <p:cNvSpPr>
                  <a:spLocks noChangeArrowheads="1"/>
                </p:cNvSpPr>
                <p:nvPr/>
              </p:nvSpPr>
              <p:spPr bwMode="auto">
                <a:xfrm>
                  <a:off x="892" y="3339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50</a:t>
                  </a:r>
                  <a:r>
                    <a:rPr lang="en-US" altLang="ru-RU" sz="1600" b="1">
                      <a:cs typeface="Times New Roman" pitchFamily="18" charset="0"/>
                    </a:rPr>
                    <a:t>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05" name="Rectangle 77"/>
                <p:cNvSpPr>
                  <a:spLocks noChangeArrowheads="1"/>
                </p:cNvSpPr>
                <p:nvPr/>
              </p:nvSpPr>
              <p:spPr bwMode="auto">
                <a:xfrm>
                  <a:off x="849" y="3339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4" name="Group 80"/>
              <p:cNvGrpSpPr>
                <a:grpSpLocks/>
              </p:cNvGrpSpPr>
              <p:nvPr/>
            </p:nvGrpSpPr>
            <p:grpSpPr bwMode="auto">
              <a:xfrm>
                <a:off x="0" y="3742"/>
                <a:ext cx="849" cy="403"/>
                <a:chOff x="0" y="3742"/>
                <a:chExt cx="849" cy="403"/>
              </a:xfrm>
            </p:grpSpPr>
            <p:sp>
              <p:nvSpPr>
                <p:cNvPr id="29802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3742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P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b</a:t>
                  </a:r>
                  <a:r>
                    <a:rPr lang="en-US" altLang="ru-RU" sz="1600" b="1">
                      <a:cs typeface="Times New Roman" pitchFamily="18" charset="0"/>
                    </a:rPr>
                    <a:t>, </a:t>
                  </a:r>
                  <a:r>
                    <a:rPr lang="ru-RU" altLang="ru-RU" sz="1600" b="1">
                      <a:cs typeface="Times New Roman" pitchFamily="18" charset="0"/>
                    </a:rPr>
                    <a:t>МВт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03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3742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5" name="Group 82"/>
              <p:cNvGrpSpPr>
                <a:grpSpLocks/>
              </p:cNvGrpSpPr>
              <p:nvPr/>
            </p:nvGrpSpPr>
            <p:grpSpPr bwMode="auto">
              <a:xfrm>
                <a:off x="849" y="3742"/>
                <a:ext cx="374" cy="403"/>
                <a:chOff x="849" y="3742"/>
                <a:chExt cx="374" cy="403"/>
              </a:xfrm>
            </p:grpSpPr>
            <p:sp>
              <p:nvSpPr>
                <p:cNvPr id="29800" name="Rectangle 24"/>
                <p:cNvSpPr>
                  <a:spLocks noChangeArrowheads="1"/>
                </p:cNvSpPr>
                <p:nvPr/>
              </p:nvSpPr>
              <p:spPr bwMode="auto">
                <a:xfrm>
                  <a:off x="892" y="3742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3</a:t>
                  </a:r>
                  <a:r>
                    <a:rPr lang="en-US" altLang="ru-RU" sz="1600" b="1">
                      <a:cs typeface="Times New Roman" pitchFamily="18" charset="0"/>
                    </a:rPr>
                    <a:t>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801" name="Rectangle 81"/>
                <p:cNvSpPr>
                  <a:spLocks noChangeArrowheads="1"/>
                </p:cNvSpPr>
                <p:nvPr/>
              </p:nvSpPr>
              <p:spPr bwMode="auto">
                <a:xfrm>
                  <a:off x="849" y="3742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6" name="Group 84"/>
              <p:cNvGrpSpPr>
                <a:grpSpLocks/>
              </p:cNvGrpSpPr>
              <p:nvPr/>
            </p:nvGrpSpPr>
            <p:grpSpPr bwMode="auto">
              <a:xfrm>
                <a:off x="0" y="4145"/>
                <a:ext cx="849" cy="403"/>
                <a:chOff x="0" y="4145"/>
                <a:chExt cx="849" cy="403"/>
              </a:xfrm>
            </p:grpSpPr>
            <p:sp>
              <p:nvSpPr>
                <p:cNvPr id="2979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4145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Угол</a:t>
                  </a:r>
                  <a:r>
                    <a:rPr lang="en-US" altLang="ru-RU" sz="1600" b="1">
                      <a:cs typeface="Times New Roman" pitchFamily="18" charset="0"/>
                    </a:rPr>
                    <a:t> NBI, </a:t>
                  </a:r>
                  <a:r>
                    <a:rPr lang="ru-RU" altLang="ru-RU" sz="1600" b="1">
                      <a:cs typeface="Times New Roman" pitchFamily="18" charset="0"/>
                    </a:rPr>
                    <a:t>градус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99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4145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7" name="Group 86"/>
              <p:cNvGrpSpPr>
                <a:grpSpLocks/>
              </p:cNvGrpSpPr>
              <p:nvPr/>
            </p:nvGrpSpPr>
            <p:grpSpPr bwMode="auto">
              <a:xfrm>
                <a:off x="849" y="4145"/>
                <a:ext cx="374" cy="403"/>
                <a:chOff x="849" y="4145"/>
                <a:chExt cx="374" cy="403"/>
              </a:xfrm>
            </p:grpSpPr>
            <p:sp>
              <p:nvSpPr>
                <p:cNvPr id="29796" name="Rectangle 26"/>
                <p:cNvSpPr>
                  <a:spLocks noChangeArrowheads="1"/>
                </p:cNvSpPr>
                <p:nvPr/>
              </p:nvSpPr>
              <p:spPr bwMode="auto">
                <a:xfrm>
                  <a:off x="892" y="4145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97" name="Rectangle 85"/>
                <p:cNvSpPr>
                  <a:spLocks noChangeArrowheads="1"/>
                </p:cNvSpPr>
                <p:nvPr/>
              </p:nvSpPr>
              <p:spPr bwMode="auto">
                <a:xfrm>
                  <a:off x="849" y="4145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8" name="Group 88"/>
              <p:cNvGrpSpPr>
                <a:grpSpLocks/>
              </p:cNvGrpSpPr>
              <p:nvPr/>
            </p:nvGrpSpPr>
            <p:grpSpPr bwMode="auto">
              <a:xfrm>
                <a:off x="0" y="4548"/>
                <a:ext cx="849" cy="403"/>
                <a:chOff x="0" y="4548"/>
                <a:chExt cx="849" cy="403"/>
              </a:xfrm>
            </p:grpSpPr>
            <p:sp>
              <p:nvSpPr>
                <p:cNvPr id="29794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4548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P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EC</a:t>
                  </a:r>
                  <a:r>
                    <a:rPr lang="en-US" altLang="ru-RU" sz="1600" b="1">
                      <a:cs typeface="Times New Roman" pitchFamily="18" charset="0"/>
                    </a:rPr>
                    <a:t>, </a:t>
                  </a:r>
                  <a:r>
                    <a:rPr lang="ru-RU" altLang="ru-RU" sz="1600" b="1">
                      <a:cs typeface="Times New Roman" pitchFamily="18" charset="0"/>
                    </a:rPr>
                    <a:t>МВт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95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4548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49" name="Group 90"/>
              <p:cNvGrpSpPr>
                <a:grpSpLocks/>
              </p:cNvGrpSpPr>
              <p:nvPr/>
            </p:nvGrpSpPr>
            <p:grpSpPr bwMode="auto">
              <a:xfrm>
                <a:off x="849" y="4548"/>
                <a:ext cx="374" cy="403"/>
                <a:chOff x="849" y="4548"/>
                <a:chExt cx="374" cy="403"/>
              </a:xfrm>
            </p:grpSpPr>
            <p:sp>
              <p:nvSpPr>
                <p:cNvPr id="29792" name="Rectangle 28"/>
                <p:cNvSpPr>
                  <a:spLocks noChangeArrowheads="1"/>
                </p:cNvSpPr>
                <p:nvPr/>
              </p:nvSpPr>
              <p:spPr bwMode="auto">
                <a:xfrm>
                  <a:off x="892" y="4548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6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93" name="Rectangle 89"/>
                <p:cNvSpPr>
                  <a:spLocks noChangeArrowheads="1"/>
                </p:cNvSpPr>
                <p:nvPr/>
              </p:nvSpPr>
              <p:spPr bwMode="auto">
                <a:xfrm>
                  <a:off x="849" y="4548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0" name="Group 92"/>
              <p:cNvGrpSpPr>
                <a:grpSpLocks/>
              </p:cNvGrpSpPr>
              <p:nvPr/>
            </p:nvGrpSpPr>
            <p:grpSpPr bwMode="auto">
              <a:xfrm>
                <a:off x="0" y="4951"/>
                <a:ext cx="849" cy="403"/>
                <a:chOff x="0" y="4951"/>
                <a:chExt cx="849" cy="403"/>
              </a:xfrm>
            </p:grpSpPr>
            <p:sp>
              <p:nvSpPr>
                <p:cNvPr id="29790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4951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H-factor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91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4951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1" name="Group 94"/>
              <p:cNvGrpSpPr>
                <a:grpSpLocks/>
              </p:cNvGrpSpPr>
              <p:nvPr/>
            </p:nvGrpSpPr>
            <p:grpSpPr bwMode="auto">
              <a:xfrm>
                <a:off x="849" y="4951"/>
                <a:ext cx="374" cy="403"/>
                <a:chOff x="849" y="4951"/>
                <a:chExt cx="374" cy="403"/>
              </a:xfrm>
            </p:grpSpPr>
            <p:sp>
              <p:nvSpPr>
                <p:cNvPr id="29788" name="Rectangle 30"/>
                <p:cNvSpPr>
                  <a:spLocks noChangeArrowheads="1"/>
                </p:cNvSpPr>
                <p:nvPr/>
              </p:nvSpPr>
              <p:spPr bwMode="auto">
                <a:xfrm>
                  <a:off x="892" y="4951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</a:t>
                  </a:r>
                  <a:r>
                    <a:rPr lang="ru-RU" altLang="ru-RU" sz="1600" b="1">
                      <a:cs typeface="Times New Roman" pitchFamily="18" charset="0"/>
                    </a:rPr>
                    <a:t>.2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89" name="Rectangle 93"/>
                <p:cNvSpPr>
                  <a:spLocks noChangeArrowheads="1"/>
                </p:cNvSpPr>
                <p:nvPr/>
              </p:nvSpPr>
              <p:spPr bwMode="auto">
                <a:xfrm>
                  <a:off x="849" y="4951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2" name="Group 96"/>
              <p:cNvGrpSpPr>
                <a:grpSpLocks/>
              </p:cNvGrpSpPr>
              <p:nvPr/>
            </p:nvGrpSpPr>
            <p:grpSpPr bwMode="auto">
              <a:xfrm>
                <a:off x="0" y="5354"/>
                <a:ext cx="849" cy="403"/>
                <a:chOff x="0" y="5354"/>
                <a:chExt cx="849" cy="403"/>
              </a:xfrm>
            </p:grpSpPr>
            <p:sp>
              <p:nvSpPr>
                <p:cNvPr id="29786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5354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 altLang="ru-RU" sz="1600" b="1"/>
                    <a:t>β</a:t>
                  </a:r>
                  <a:r>
                    <a:rPr lang="en-US" altLang="ru-RU" sz="1600" b="1" baseline="-25000"/>
                    <a:t>N</a:t>
                  </a:r>
                  <a:endParaRPr lang="en-GB" altLang="ru-RU" sz="1600" b="1" baseline="-25000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87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5354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3" name="Group 98"/>
              <p:cNvGrpSpPr>
                <a:grpSpLocks/>
              </p:cNvGrpSpPr>
              <p:nvPr/>
            </p:nvGrpSpPr>
            <p:grpSpPr bwMode="auto">
              <a:xfrm>
                <a:off x="849" y="5354"/>
                <a:ext cx="374" cy="403"/>
                <a:chOff x="849" y="5354"/>
                <a:chExt cx="374" cy="403"/>
              </a:xfrm>
            </p:grpSpPr>
            <p:sp>
              <p:nvSpPr>
                <p:cNvPr id="29784" name="Rectangle 32"/>
                <p:cNvSpPr>
                  <a:spLocks noChangeArrowheads="1"/>
                </p:cNvSpPr>
                <p:nvPr/>
              </p:nvSpPr>
              <p:spPr bwMode="auto">
                <a:xfrm>
                  <a:off x="892" y="5354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&lt;</a:t>
                  </a:r>
                  <a:r>
                    <a:rPr lang="ru-RU" altLang="ru-RU" sz="1600" b="1">
                      <a:cs typeface="Times New Roman" pitchFamily="18" charset="0"/>
                    </a:rPr>
                    <a:t>3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85" name="Rectangle 97"/>
                <p:cNvSpPr>
                  <a:spLocks noChangeArrowheads="1"/>
                </p:cNvSpPr>
                <p:nvPr/>
              </p:nvSpPr>
              <p:spPr bwMode="auto">
                <a:xfrm>
                  <a:off x="849" y="5354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4" name="Group 100"/>
              <p:cNvGrpSpPr>
                <a:grpSpLocks/>
              </p:cNvGrpSpPr>
              <p:nvPr/>
            </p:nvGrpSpPr>
            <p:grpSpPr bwMode="auto">
              <a:xfrm>
                <a:off x="0" y="5757"/>
                <a:ext cx="849" cy="403"/>
                <a:chOff x="0" y="5757"/>
                <a:chExt cx="849" cy="403"/>
              </a:xfrm>
            </p:grpSpPr>
            <p:sp>
              <p:nvSpPr>
                <p:cNvPr id="29782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5757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f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non-ind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83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5757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5" name="Group 102"/>
              <p:cNvGrpSpPr>
                <a:grpSpLocks/>
              </p:cNvGrpSpPr>
              <p:nvPr/>
            </p:nvGrpSpPr>
            <p:grpSpPr bwMode="auto">
              <a:xfrm>
                <a:off x="849" y="5757"/>
                <a:ext cx="374" cy="403"/>
                <a:chOff x="849" y="5757"/>
                <a:chExt cx="374" cy="403"/>
              </a:xfrm>
            </p:grpSpPr>
            <p:sp>
              <p:nvSpPr>
                <p:cNvPr id="29780" name="Rectangle 34"/>
                <p:cNvSpPr>
                  <a:spLocks noChangeArrowheads="1"/>
                </p:cNvSpPr>
                <p:nvPr/>
              </p:nvSpPr>
              <p:spPr bwMode="auto">
                <a:xfrm>
                  <a:off x="892" y="5757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1.0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81" name="Rectangle 101"/>
                <p:cNvSpPr>
                  <a:spLocks noChangeArrowheads="1"/>
                </p:cNvSpPr>
                <p:nvPr/>
              </p:nvSpPr>
              <p:spPr bwMode="auto">
                <a:xfrm>
                  <a:off x="849" y="5757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6" name="Group 104"/>
              <p:cNvGrpSpPr>
                <a:grpSpLocks/>
              </p:cNvGrpSpPr>
              <p:nvPr/>
            </p:nvGrpSpPr>
            <p:grpSpPr bwMode="auto">
              <a:xfrm>
                <a:off x="0" y="6160"/>
                <a:ext cx="849" cy="403"/>
                <a:chOff x="0" y="6160"/>
                <a:chExt cx="849" cy="403"/>
              </a:xfrm>
            </p:grpSpPr>
            <p:sp>
              <p:nvSpPr>
                <p:cNvPr id="29778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6160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P</a:t>
                  </a:r>
                  <a:r>
                    <a:rPr lang="en-GB" altLang="ru-RU" sz="1600" b="1" baseline="-30000">
                      <a:cs typeface="Times New Roman" pitchFamily="18" charset="0"/>
                    </a:rPr>
                    <a:t>diss</a:t>
                  </a:r>
                  <a:r>
                    <a:rPr lang="en-GB" altLang="ru-RU" sz="1600" b="1">
                      <a:cs typeface="Times New Roman" pitchFamily="18" charset="0"/>
                    </a:rPr>
                    <a:t>, TF, </a:t>
                  </a:r>
                  <a:r>
                    <a:rPr lang="ru-RU" altLang="ru-RU" sz="1600" b="1">
                      <a:cs typeface="Times New Roman" pitchFamily="18" charset="0"/>
                    </a:rPr>
                    <a:t>МВт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79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6160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7" name="Group 106"/>
              <p:cNvGrpSpPr>
                <a:grpSpLocks/>
              </p:cNvGrpSpPr>
              <p:nvPr/>
            </p:nvGrpSpPr>
            <p:grpSpPr bwMode="auto">
              <a:xfrm>
                <a:off x="849" y="6160"/>
                <a:ext cx="374" cy="403"/>
                <a:chOff x="849" y="6160"/>
                <a:chExt cx="374" cy="403"/>
              </a:xfrm>
            </p:grpSpPr>
            <p:sp>
              <p:nvSpPr>
                <p:cNvPr id="29776" name="Rectangle 36"/>
                <p:cNvSpPr>
                  <a:spLocks noChangeArrowheads="1"/>
                </p:cNvSpPr>
                <p:nvPr/>
              </p:nvSpPr>
              <p:spPr bwMode="auto">
                <a:xfrm>
                  <a:off x="892" y="6160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15.0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77" name="Rectangle 105"/>
                <p:cNvSpPr>
                  <a:spLocks noChangeArrowheads="1"/>
                </p:cNvSpPr>
                <p:nvPr/>
              </p:nvSpPr>
              <p:spPr bwMode="auto">
                <a:xfrm>
                  <a:off x="849" y="6160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8" name="Group 108"/>
              <p:cNvGrpSpPr>
                <a:grpSpLocks/>
              </p:cNvGrpSpPr>
              <p:nvPr/>
            </p:nvGrpSpPr>
            <p:grpSpPr bwMode="auto">
              <a:xfrm>
                <a:off x="0" y="6563"/>
                <a:ext cx="849" cy="403"/>
                <a:chOff x="0" y="6563"/>
                <a:chExt cx="849" cy="403"/>
              </a:xfrm>
            </p:grpSpPr>
            <p:sp>
              <p:nvSpPr>
                <p:cNvPr id="29774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6563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P</a:t>
                  </a:r>
                  <a:r>
                    <a:rPr lang="en-GB" altLang="ru-RU" sz="1600" b="1" baseline="-30000">
                      <a:cs typeface="Times New Roman" pitchFamily="18" charset="0"/>
                    </a:rPr>
                    <a:t>diss</a:t>
                  </a:r>
                  <a:r>
                    <a:rPr lang="en-GB" altLang="ru-RU" sz="1600" b="1">
                      <a:cs typeface="Times New Roman" pitchFamily="18" charset="0"/>
                    </a:rPr>
                    <a:t>, PF, </a:t>
                  </a:r>
                  <a:r>
                    <a:rPr lang="ru-RU" altLang="ru-RU" sz="1600" b="1">
                      <a:cs typeface="Times New Roman" pitchFamily="18" charset="0"/>
                    </a:rPr>
                    <a:t>МВт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75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6563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59" name="Group 110"/>
              <p:cNvGrpSpPr>
                <a:grpSpLocks/>
              </p:cNvGrpSpPr>
              <p:nvPr/>
            </p:nvGrpSpPr>
            <p:grpSpPr bwMode="auto">
              <a:xfrm>
                <a:off x="849" y="6563"/>
                <a:ext cx="374" cy="403"/>
                <a:chOff x="849" y="6563"/>
                <a:chExt cx="374" cy="403"/>
              </a:xfrm>
            </p:grpSpPr>
            <p:sp>
              <p:nvSpPr>
                <p:cNvPr id="29772" name="Rectangle 38"/>
                <p:cNvSpPr>
                  <a:spLocks noChangeArrowheads="1"/>
                </p:cNvSpPr>
                <p:nvPr/>
              </p:nvSpPr>
              <p:spPr bwMode="auto">
                <a:xfrm>
                  <a:off x="892" y="6563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600" b="1">
                      <a:cs typeface="Times New Roman" pitchFamily="18" charset="0"/>
                    </a:rPr>
                    <a:t>5</a:t>
                  </a:r>
                  <a:r>
                    <a:rPr lang="en-GB" altLang="ru-RU" sz="1600" b="1">
                      <a:cs typeface="Times New Roman" pitchFamily="18" charset="0"/>
                    </a:rPr>
                    <a:t>.0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73" name="Rectangle 109"/>
                <p:cNvSpPr>
                  <a:spLocks noChangeArrowheads="1"/>
                </p:cNvSpPr>
                <p:nvPr/>
              </p:nvSpPr>
              <p:spPr bwMode="auto">
                <a:xfrm>
                  <a:off x="849" y="6563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60" name="Group 112"/>
              <p:cNvGrpSpPr>
                <a:grpSpLocks/>
              </p:cNvGrpSpPr>
              <p:nvPr/>
            </p:nvGrpSpPr>
            <p:grpSpPr bwMode="auto">
              <a:xfrm>
                <a:off x="0" y="6966"/>
                <a:ext cx="849" cy="403"/>
                <a:chOff x="0" y="6966"/>
                <a:chExt cx="849" cy="403"/>
              </a:xfrm>
            </p:grpSpPr>
            <p:sp>
              <p:nvSpPr>
                <p:cNvPr id="29770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6966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S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wall</a:t>
                  </a:r>
                  <a:r>
                    <a:rPr lang="en-US" altLang="ru-RU" sz="1600" b="1">
                      <a:cs typeface="Times New Roman" pitchFamily="18" charset="0"/>
                    </a:rPr>
                    <a:t>, </a:t>
                  </a:r>
                  <a:r>
                    <a:rPr lang="ru-RU" altLang="ru-RU" sz="1600" b="1">
                      <a:cs typeface="Times New Roman" pitchFamily="18" charset="0"/>
                    </a:rPr>
                    <a:t>м</a:t>
                  </a:r>
                  <a:r>
                    <a:rPr lang="en-US" altLang="ru-RU" sz="1600" b="1" baseline="30000">
                      <a:cs typeface="Times New Roman" pitchFamily="18" charset="0"/>
                    </a:rPr>
                    <a:t>2</a:t>
                  </a:r>
                  <a:endParaRPr lang="en-GB" altLang="ru-RU" sz="1600" b="1" baseline="30000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71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6966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61" name="Group 114"/>
              <p:cNvGrpSpPr>
                <a:grpSpLocks/>
              </p:cNvGrpSpPr>
              <p:nvPr/>
            </p:nvGrpSpPr>
            <p:grpSpPr bwMode="auto">
              <a:xfrm>
                <a:off x="849" y="6966"/>
                <a:ext cx="374" cy="403"/>
                <a:chOff x="849" y="6966"/>
                <a:chExt cx="374" cy="403"/>
              </a:xfrm>
            </p:grpSpPr>
            <p:sp>
              <p:nvSpPr>
                <p:cNvPr id="29768" name="Rectangle 40"/>
                <p:cNvSpPr>
                  <a:spLocks noChangeArrowheads="1"/>
                </p:cNvSpPr>
                <p:nvPr/>
              </p:nvSpPr>
              <p:spPr bwMode="auto">
                <a:xfrm>
                  <a:off x="892" y="6966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</a:t>
                  </a:r>
                  <a:r>
                    <a:rPr lang="ru-RU" altLang="ru-RU" sz="1600" b="1">
                      <a:cs typeface="Times New Roman" pitchFamily="18" charset="0"/>
                    </a:rPr>
                    <a:t>60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69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9" y="6966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62" name="Group 116"/>
              <p:cNvGrpSpPr>
                <a:grpSpLocks/>
              </p:cNvGrpSpPr>
              <p:nvPr/>
            </p:nvGrpSpPr>
            <p:grpSpPr bwMode="auto">
              <a:xfrm>
                <a:off x="0" y="7369"/>
                <a:ext cx="849" cy="403"/>
                <a:chOff x="0" y="7369"/>
                <a:chExt cx="849" cy="403"/>
              </a:xfrm>
            </p:grpSpPr>
            <p:sp>
              <p:nvSpPr>
                <p:cNvPr id="29766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7369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V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pl</a:t>
                  </a:r>
                  <a:r>
                    <a:rPr lang="en-US" altLang="ru-RU" sz="1600" b="1">
                      <a:cs typeface="Times New Roman" pitchFamily="18" charset="0"/>
                    </a:rPr>
                    <a:t>, </a:t>
                  </a:r>
                  <a:r>
                    <a:rPr lang="ru-RU" altLang="ru-RU" sz="1600" b="1">
                      <a:cs typeface="Times New Roman" pitchFamily="18" charset="0"/>
                    </a:rPr>
                    <a:t>м</a:t>
                  </a:r>
                  <a:r>
                    <a:rPr lang="en-US" altLang="ru-RU" sz="1600" b="1" baseline="30000">
                      <a:cs typeface="Times New Roman" pitchFamily="18" charset="0"/>
                    </a:rPr>
                    <a:t>3</a:t>
                  </a:r>
                  <a:endParaRPr lang="en-GB" altLang="ru-RU" sz="1600" b="1" baseline="30000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67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7369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29763" name="Group 118"/>
              <p:cNvGrpSpPr>
                <a:grpSpLocks/>
              </p:cNvGrpSpPr>
              <p:nvPr/>
            </p:nvGrpSpPr>
            <p:grpSpPr bwMode="auto">
              <a:xfrm>
                <a:off x="849" y="7369"/>
                <a:ext cx="374" cy="403"/>
                <a:chOff x="849" y="7369"/>
                <a:chExt cx="374" cy="403"/>
              </a:xfrm>
            </p:grpSpPr>
            <p:sp>
              <p:nvSpPr>
                <p:cNvPr id="29764" name="Rectangle 42"/>
                <p:cNvSpPr>
                  <a:spLocks noChangeArrowheads="1"/>
                </p:cNvSpPr>
                <p:nvPr/>
              </p:nvSpPr>
              <p:spPr bwMode="auto">
                <a:xfrm>
                  <a:off x="892" y="7369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2.5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29765" name="Rectangle 117"/>
                <p:cNvSpPr>
                  <a:spLocks noChangeArrowheads="1"/>
                </p:cNvSpPr>
                <p:nvPr/>
              </p:nvSpPr>
              <p:spPr bwMode="auto">
                <a:xfrm>
                  <a:off x="849" y="7369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</p:grpSp>
        <p:sp>
          <p:nvSpPr>
            <p:cNvPr id="29725" name="Rectangle 120"/>
            <p:cNvSpPr>
              <a:spLocks noChangeArrowheads="1"/>
            </p:cNvSpPr>
            <p:nvPr/>
          </p:nvSpPr>
          <p:spPr bwMode="auto">
            <a:xfrm>
              <a:off x="-3" y="-3"/>
              <a:ext cx="1229" cy="777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 sz="1600"/>
            </a:p>
          </p:txBody>
        </p:sp>
      </p:grp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07950" y="44450"/>
            <a:ext cx="8905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75" tIns="40887" rIns="81775" bIns="40887">
            <a:spAutoFit/>
          </a:bodyPr>
          <a:lstStyle/>
          <a:p>
            <a:pPr algn="ctr" defTabSz="817563">
              <a:spcBef>
                <a:spcPct val="50000"/>
              </a:spcBef>
            </a:pPr>
            <a:r>
              <a:rPr lang="ru-RU" altLang="ru-RU" sz="2400" b="1">
                <a:solidFill>
                  <a:srgbClr val="C00000"/>
                </a:solidFill>
                <a:latin typeface="Arial Unicode MS" pitchFamily="34" charset="-128"/>
              </a:rPr>
              <a:t>Опытно-промышленный гибридный реактор </a:t>
            </a:r>
            <a:r>
              <a:rPr lang="ru-RU" altLang="ru-RU" sz="2500" b="1">
                <a:solidFill>
                  <a:srgbClr val="C00000"/>
                </a:solidFill>
                <a:latin typeface="Arial Unicode MS" pitchFamily="34" charset="-128"/>
              </a:rPr>
              <a:t>(2030)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3419475" y="3217863"/>
            <a:ext cx="1120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Тороидальные</a:t>
            </a:r>
          </a:p>
          <a:p>
            <a:r>
              <a:rPr lang="ru-RU" sz="1000" b="1">
                <a:latin typeface="Calibri" pitchFamily="34" charset="0"/>
              </a:rPr>
              <a:t>катушки</a:t>
            </a: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3646488" y="1633538"/>
            <a:ext cx="77946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Бланкет</a:t>
            </a:r>
          </a:p>
        </p:txBody>
      </p:sp>
      <p:sp>
        <p:nvSpPr>
          <p:cNvPr id="29704" name="TextBox 126"/>
          <p:cNvSpPr txBox="1">
            <a:spLocks noChangeArrowheads="1"/>
          </p:cNvSpPr>
          <p:nvPr/>
        </p:nvSpPr>
        <p:spPr bwMode="auto">
          <a:xfrm>
            <a:off x="4170363" y="620713"/>
            <a:ext cx="128746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Вакуумная камера</a:t>
            </a:r>
          </a:p>
        </p:txBody>
      </p:sp>
      <p:sp>
        <p:nvSpPr>
          <p:cNvPr id="29705" name="TextBox 127"/>
          <p:cNvSpPr txBox="1">
            <a:spLocks noChangeArrowheads="1"/>
          </p:cNvSpPr>
          <p:nvPr/>
        </p:nvSpPr>
        <p:spPr bwMode="auto">
          <a:xfrm>
            <a:off x="5457825" y="620713"/>
            <a:ext cx="1792288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Центральный соленоид</a:t>
            </a:r>
          </a:p>
        </p:txBody>
      </p:sp>
      <p:sp>
        <p:nvSpPr>
          <p:cNvPr id="29706" name="TextBox 128"/>
          <p:cNvSpPr txBox="1">
            <a:spLocks noChangeArrowheads="1"/>
          </p:cNvSpPr>
          <p:nvPr/>
        </p:nvSpPr>
        <p:spPr bwMode="auto">
          <a:xfrm>
            <a:off x="7273925" y="646113"/>
            <a:ext cx="78105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Криостат</a:t>
            </a:r>
          </a:p>
        </p:txBody>
      </p:sp>
      <p:sp>
        <p:nvSpPr>
          <p:cNvPr id="29707" name="TextBox 129"/>
          <p:cNvSpPr txBox="1">
            <a:spLocks noChangeArrowheads="1"/>
          </p:cNvSpPr>
          <p:nvPr/>
        </p:nvSpPr>
        <p:spPr bwMode="auto">
          <a:xfrm>
            <a:off x="8054975" y="536575"/>
            <a:ext cx="10890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Полоидальные катушки</a:t>
            </a:r>
          </a:p>
        </p:txBody>
      </p:sp>
      <p:sp>
        <p:nvSpPr>
          <p:cNvPr id="29708" name="TextBox 130"/>
          <p:cNvSpPr txBox="1">
            <a:spLocks noChangeArrowheads="1"/>
          </p:cNvSpPr>
          <p:nvPr/>
        </p:nvSpPr>
        <p:spPr bwMode="auto">
          <a:xfrm>
            <a:off x="8172450" y="2566988"/>
            <a:ext cx="93662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Патрубок </a:t>
            </a:r>
            <a:r>
              <a:rPr lang="en-US" sz="1000" b="1">
                <a:latin typeface="Calibri" pitchFamily="34" charset="0"/>
              </a:rPr>
              <a:t>NBI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29709" name="TextBox 131"/>
          <p:cNvSpPr txBox="1">
            <a:spLocks noChangeArrowheads="1"/>
          </p:cNvSpPr>
          <p:nvPr/>
        </p:nvSpPr>
        <p:spPr bwMode="auto">
          <a:xfrm>
            <a:off x="7956550" y="4822825"/>
            <a:ext cx="1201738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Трубопроводы</a:t>
            </a:r>
          </a:p>
          <a:p>
            <a:r>
              <a:rPr lang="ru-RU" sz="1000" b="1">
                <a:latin typeface="Calibri" pitchFamily="34" charset="0"/>
              </a:rPr>
              <a:t>водяного охлаждения</a:t>
            </a:r>
          </a:p>
        </p:txBody>
      </p:sp>
      <p:sp>
        <p:nvSpPr>
          <p:cNvPr id="29710" name="TextBox 132"/>
          <p:cNvSpPr txBox="1">
            <a:spLocks noChangeArrowheads="1"/>
          </p:cNvSpPr>
          <p:nvPr/>
        </p:nvSpPr>
        <p:spPr bwMode="auto">
          <a:xfrm>
            <a:off x="3779838" y="4976813"/>
            <a:ext cx="12874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Поддерживающие структуры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33863" y="1879600"/>
            <a:ext cx="1346200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25950" y="2889250"/>
            <a:ext cx="793750" cy="361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948488" y="914400"/>
            <a:ext cx="1008062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451725" y="936625"/>
            <a:ext cx="576263" cy="1141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875463" y="4667250"/>
            <a:ext cx="936625" cy="309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6325" y="866775"/>
            <a:ext cx="215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22825" y="914400"/>
            <a:ext cx="973138" cy="130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948488" y="892175"/>
            <a:ext cx="395287" cy="604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643438" y="4491038"/>
            <a:ext cx="814387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0" name="TextBox 23"/>
          <p:cNvSpPr txBox="1">
            <a:spLocks noChangeArrowheads="1"/>
          </p:cNvSpPr>
          <p:nvPr/>
        </p:nvSpPr>
        <p:spPr bwMode="auto">
          <a:xfrm>
            <a:off x="4622800" y="5291138"/>
            <a:ext cx="35274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21" name="Text Box 124"/>
          <p:cNvSpPr txBox="1">
            <a:spLocks noChangeArrowheads="1"/>
          </p:cNvSpPr>
          <p:nvPr/>
        </p:nvSpPr>
        <p:spPr bwMode="auto">
          <a:xfrm>
            <a:off x="4171950" y="5376863"/>
            <a:ext cx="44291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ОПГР –установка для демонстрации гибридных технологий:</a:t>
            </a:r>
          </a:p>
        </p:txBody>
      </p:sp>
      <p:sp>
        <p:nvSpPr>
          <p:cNvPr id="29722" name="Прямоугольник 24"/>
          <p:cNvSpPr>
            <a:spLocks noChangeArrowheads="1"/>
          </p:cNvSpPr>
          <p:nvPr/>
        </p:nvSpPr>
        <p:spPr bwMode="auto">
          <a:xfrm>
            <a:off x="3492500" y="6022975"/>
            <a:ext cx="54721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уничтожение долгоживущих радионуклидов, производство электроэнергии, наработка топливных нуклидов</a:t>
            </a:r>
          </a:p>
        </p:txBody>
      </p:sp>
      <p:sp>
        <p:nvSpPr>
          <p:cNvPr id="14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1"/>
          <p:cNvSpPr txBox="1">
            <a:spLocks noChangeArrowheads="1"/>
          </p:cNvSpPr>
          <p:nvPr/>
        </p:nvSpPr>
        <p:spPr bwMode="auto">
          <a:xfrm>
            <a:off x="1258888" y="5589588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	</a:t>
            </a:r>
            <a:endParaRPr lang="en-US" altLang="ru-RU"/>
          </a:p>
        </p:txBody>
      </p:sp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>
                <a:solidFill>
                  <a:srgbClr val="C00000"/>
                </a:solidFill>
              </a:rPr>
              <a:t>Пробой в ДЕМО-ТИН</a:t>
            </a:r>
            <a:endParaRPr lang="ru-RU" altLang="ru-RU" sz="2400">
              <a:latin typeface="Calibri" pitchFamily="34" charset="0"/>
            </a:endParaRP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19234"/>
          <a:stretch>
            <a:fillRect/>
          </a:stretch>
        </p:blipFill>
        <p:spPr bwMode="auto">
          <a:xfrm>
            <a:off x="323850" y="765175"/>
            <a:ext cx="4535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900113" y="5589588"/>
            <a:ext cx="2303462" cy="7921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buFont typeface="Symbol" pitchFamily="18" charset="2"/>
              <a:buNone/>
            </a:pPr>
            <a:r>
              <a:rPr lang="ru-RU" altLang="ja-JP" sz="2000" b="1" i="1">
                <a:latin typeface="Times New Roman" pitchFamily="18" charset="0"/>
                <a:ea typeface="MS Mincho" pitchFamily="49" charset="-128"/>
                <a:sym typeface="Symbol" pitchFamily="18" charset="2"/>
              </a:rPr>
              <a:t></a:t>
            </a:r>
            <a:r>
              <a:rPr lang="en-US" altLang="ja-JP" sz="2000" b="1" i="1" baseline="-25000">
                <a:latin typeface="Times New Roman" pitchFamily="18" charset="0"/>
                <a:ea typeface="MS Mincho" pitchFamily="49" charset="-128"/>
              </a:rPr>
              <a:t>0</a:t>
            </a:r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altLang="ja-JP" sz="2000" b="1">
                <a:latin typeface="Times New Roman" pitchFamily="18" charset="0"/>
                <a:ea typeface="MS Mincho" pitchFamily="49" charset="-128"/>
                <a:sym typeface="Symbol" pitchFamily="18" charset="2"/>
              </a:rPr>
              <a:t></a:t>
            </a:r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 10 Vs</a:t>
            </a:r>
            <a:endParaRPr lang="ru-RU" altLang="ja-JP" sz="2000" b="1">
              <a:latin typeface="Times New Roman" pitchFamily="18" charset="0"/>
            </a:endParaRPr>
          </a:p>
          <a:p>
            <a:pPr lvl="1">
              <a:buFont typeface="Symbol" pitchFamily="18" charset="2"/>
              <a:buNone/>
            </a:pPr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B</a:t>
            </a:r>
            <a:r>
              <a:rPr lang="en-US" altLang="ja-JP" sz="2000" b="1" baseline="-25000">
                <a:latin typeface="Times New Roman" pitchFamily="18" charset="0"/>
                <a:ea typeface="MS Mincho" pitchFamily="49" charset="-128"/>
              </a:rPr>
              <a:t>Z max</a:t>
            </a:r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altLang="ja-JP" sz="2000" b="1">
                <a:latin typeface="Times New Roman" pitchFamily="18" charset="0"/>
                <a:ea typeface="MS Mincho" pitchFamily="49" charset="-128"/>
                <a:sym typeface="Symbol" pitchFamily="18" charset="2"/>
              </a:rPr>
              <a:t></a:t>
            </a:r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 12 T</a:t>
            </a:r>
            <a:endParaRPr lang="ru-RU" altLang="ru-RU" sz="2000" b="1"/>
          </a:p>
        </p:txBody>
      </p:sp>
      <p:graphicFrame>
        <p:nvGraphicFramePr>
          <p:cNvPr id="73428" name="Group 724"/>
          <p:cNvGraphicFramePr>
            <a:graphicFrameLocks noGrp="1"/>
          </p:cNvGraphicFramePr>
          <p:nvPr/>
        </p:nvGraphicFramePr>
        <p:xfrm>
          <a:off x="5003800" y="333375"/>
          <a:ext cx="3967163" cy="5761034"/>
        </p:xfrm>
        <a:graphic>
          <a:graphicData uri="http://schemas.openxmlformats.org/drawingml/2006/table">
            <a:tbl>
              <a:tblPr/>
              <a:tblGrid>
                <a:gridCol w="587375"/>
                <a:gridCol w="698500"/>
                <a:gridCol w="684213"/>
                <a:gridCol w="604837"/>
                <a:gridCol w="658813"/>
                <a:gridCol w="733425"/>
              </a:tblGrid>
              <a:tr h="109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R, cm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Z, cm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R, cm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Z, cm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I, MA*t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PF1_U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PF1_L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PF2_U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PF2_L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PF3_U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PF3_L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PF4_U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PF4_L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PF5_U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PF5_L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PF6_U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PF6_L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CSU1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-13.7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CSU2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40.4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14.0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CSL2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40.4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CSL1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-13.7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7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1258888" y="5589588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	</a:t>
            </a:r>
            <a:endParaRPr lang="en-US" altLang="ru-RU"/>
          </a:p>
        </p:txBody>
      </p:sp>
      <p:sp>
        <p:nvSpPr>
          <p:cNvPr id="72706" name="Прямоугольник 1"/>
          <p:cNvSpPr>
            <a:spLocks noChangeArrowheads="1"/>
          </p:cNvSpPr>
          <p:nvPr/>
        </p:nvSpPr>
        <p:spPr bwMode="auto">
          <a:xfrm>
            <a:off x="900113" y="18891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>
                <a:solidFill>
                  <a:srgbClr val="C00000"/>
                </a:solidFill>
              </a:rPr>
              <a:t>Генерация тока и мощность синтеза в ДЕМО-ТИН</a:t>
            </a:r>
            <a:endParaRPr lang="ru-RU" altLang="ru-RU" sz="2400">
              <a:latin typeface="Calibri" pitchFamily="34" charset="0"/>
            </a:endParaRPr>
          </a:p>
        </p:txBody>
      </p:sp>
      <p:pic>
        <p:nvPicPr>
          <p:cNvPr id="7270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692150"/>
            <a:ext cx="51847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143"/>
          <p:cNvSpPr>
            <a:spLocks noChangeArrowheads="1"/>
          </p:cNvSpPr>
          <p:nvPr/>
        </p:nvSpPr>
        <p:spPr bwMode="auto">
          <a:xfrm>
            <a:off x="4464050" y="4797425"/>
            <a:ext cx="4679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Мощность синтеза и его компонент              (синтез на пучке и термоядерный синтез) от плотности плазмы</a:t>
            </a:r>
          </a:p>
        </p:txBody>
      </p:sp>
      <p:pic>
        <p:nvPicPr>
          <p:cNvPr id="727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0768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145"/>
          <p:cNvSpPr>
            <a:spLocks noChangeArrowheads="1"/>
          </p:cNvSpPr>
          <p:nvPr/>
        </p:nvSpPr>
        <p:spPr bwMode="auto">
          <a:xfrm>
            <a:off x="468313" y="4868863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Стационарный ток и его компоненты от плотности плазмы</a:t>
            </a:r>
          </a:p>
        </p:txBody>
      </p:sp>
      <p:sp>
        <p:nvSpPr>
          <p:cNvPr id="72712" name="Text Box 146"/>
          <p:cNvSpPr txBox="1">
            <a:spLocks noChangeArrowheads="1"/>
          </p:cNvSpPr>
          <p:nvPr/>
        </p:nvSpPr>
        <p:spPr bwMode="auto">
          <a:xfrm>
            <a:off x="827088" y="5805488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hlink"/>
                </a:solidFill>
              </a:rPr>
              <a:t>Системные коды подтверждают возможность достижения проектных параметров ДЕМО-ТИН и нейтронной нагрузки более 0,2 МВт</a:t>
            </a:r>
            <a:r>
              <a:rPr lang="en-US" altLang="ru-RU">
                <a:solidFill>
                  <a:schemeClr val="hlink"/>
                </a:solidFill>
              </a:rPr>
              <a:t>/</a:t>
            </a:r>
            <a:r>
              <a:rPr lang="ru-RU" altLang="ru-RU">
                <a:solidFill>
                  <a:schemeClr val="hlink"/>
                </a:solidFill>
              </a:rPr>
              <a:t>м</a:t>
            </a:r>
            <a:r>
              <a:rPr lang="ru-RU" altLang="ru-RU" baseline="30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922337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Разработаны конструкции первой стенки и вакуумной камеры, магнитной системы, дивертора, топливного цикла токамака ДЕМО-ТИН  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827088" y="5734050"/>
            <a:ext cx="7870825" cy="89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/>
              <a:t>Проанализированы базовые варианты банкетов, (топливо, трансмутация, энергия), диагностического комплекса, системы дистанционного обслуживания</a:t>
            </a:r>
          </a:p>
        </p:txBody>
      </p:sp>
      <p:pic>
        <p:nvPicPr>
          <p:cNvPr id="7373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424815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5508625" y="1989138"/>
            <a:ext cx="34559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hlink"/>
                </a:solidFill>
              </a:rPr>
              <a:t>В 2014 году появятся макеты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>
                <a:solidFill>
                  <a:schemeClr val="hlink"/>
                </a:solidFill>
              </a:rPr>
              <a:t>Первой стенки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>
                <a:solidFill>
                  <a:schemeClr val="hlink"/>
                </a:solidFill>
              </a:rPr>
              <a:t>Диверторных пластин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>
                <a:solidFill>
                  <a:schemeClr val="hlink"/>
                </a:solidFill>
              </a:rPr>
              <a:t>Элементов диагностических систем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>
                <a:solidFill>
                  <a:schemeClr val="hlink"/>
                </a:solidFill>
              </a:rPr>
              <a:t>Системы инжекции лития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52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Общий вид ДЕМО-ТИН (2023)</a:t>
            </a:r>
            <a:endParaRPr lang="en-US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734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61563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Прямоугольник 6"/>
          <p:cNvSpPr>
            <a:spLocks noChangeArrowheads="1"/>
          </p:cNvSpPr>
          <p:nvPr/>
        </p:nvSpPr>
        <p:spPr bwMode="auto">
          <a:xfrm>
            <a:off x="7164388" y="1557338"/>
            <a:ext cx="1800225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/>
              <a:t>Демонстрация гибридных технологий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57348" name="Прямоугольник 7"/>
          <p:cNvSpPr>
            <a:spLocks noChangeArrowheads="1"/>
          </p:cNvSpPr>
          <p:nvPr/>
        </p:nvSpPr>
        <p:spPr bwMode="auto">
          <a:xfrm>
            <a:off x="6950075" y="3500438"/>
            <a:ext cx="21939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1600">
                <a:solidFill>
                  <a:srgbClr val="0070C0"/>
                </a:solidFill>
              </a:rPr>
              <a:t>Наработка трития, </a:t>
            </a:r>
          </a:p>
          <a:p>
            <a:pPr>
              <a:buFont typeface="Arial" charset="0"/>
              <a:buChar char="•"/>
            </a:pPr>
            <a:r>
              <a:rPr lang="ru-RU" altLang="ru-RU" sz="1600">
                <a:solidFill>
                  <a:srgbClr val="0070C0"/>
                </a:solidFill>
              </a:rPr>
              <a:t>Делящихся нуклидов</a:t>
            </a:r>
            <a:r>
              <a:rPr lang="en-US" altLang="ru-RU" sz="1600">
                <a:solidFill>
                  <a:srgbClr val="0070C0"/>
                </a:solidFill>
              </a:rPr>
              <a:t> </a:t>
            </a:r>
            <a:r>
              <a:rPr lang="ru-RU" altLang="ru-RU" sz="1600">
                <a:solidFill>
                  <a:srgbClr val="0070C0"/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ru-RU" altLang="ru-RU" sz="1600">
                <a:solidFill>
                  <a:srgbClr val="0070C0"/>
                </a:solidFill>
              </a:rPr>
              <a:t>Уничтожение долгоживущих радионуклидов</a:t>
            </a:r>
          </a:p>
          <a:p>
            <a:pPr>
              <a:buFont typeface="Arial" charset="0"/>
              <a:buChar char="•"/>
            </a:pPr>
            <a:r>
              <a:rPr lang="ru-RU" altLang="ru-RU" sz="1600">
                <a:solidFill>
                  <a:srgbClr val="0070C0"/>
                </a:solidFill>
              </a:rPr>
              <a:t>Технологии отвода тепла</a:t>
            </a:r>
          </a:p>
        </p:txBody>
      </p:sp>
      <p:sp>
        <p:nvSpPr>
          <p:cNvPr id="57349" name="TextBox 9"/>
          <p:cNvSpPr txBox="1">
            <a:spLocks noChangeArrowheads="1"/>
          </p:cNvSpPr>
          <p:nvPr/>
        </p:nvSpPr>
        <p:spPr bwMode="auto">
          <a:xfrm>
            <a:off x="250825" y="5876925"/>
            <a:ext cx="8745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Мощность синтеза 40 МВт   Мощность подкритического деления до</a:t>
            </a:r>
            <a:r>
              <a:rPr lang="en-US" altLang="ru-RU"/>
              <a:t> </a:t>
            </a:r>
            <a:r>
              <a:rPr lang="ru-RU" altLang="ru-RU"/>
              <a:t> 500 МВт</a:t>
            </a:r>
            <a:r>
              <a:rPr lang="en-US" altLang="ru-RU"/>
              <a:t>       </a:t>
            </a:r>
            <a:endParaRPr lang="ru-RU" altLang="ru-RU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36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569325" cy="692150"/>
          </a:xfrm>
        </p:spPr>
        <p:txBody>
          <a:bodyPr lIns="0" tIns="0" rIns="0" bIns="0"/>
          <a:lstStyle/>
          <a:p>
            <a:pPr eaLnBrk="1" hangingPunct="1"/>
            <a:r>
              <a:rPr lang="ru-RU" altLang="ru-RU" sz="3600" smtClean="0"/>
              <a:t>Площадка ДЕМО-ТИН</a:t>
            </a:r>
          </a:p>
        </p:txBody>
      </p:sp>
      <p:pic>
        <p:nvPicPr>
          <p:cNvPr id="5837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693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195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2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49053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  <a:latin typeface="Arial CYR" pitchFamily="34" charset="0"/>
              </a:rPr>
              <a:t>График проектирования и сооружения ТИН</a:t>
            </a:r>
          </a:p>
        </p:txBody>
      </p:sp>
      <p:graphicFrame>
        <p:nvGraphicFramePr>
          <p:cNvPr id="102715" name="Group 315"/>
          <p:cNvGraphicFramePr>
            <a:graphicFrameLocks noGrp="1"/>
          </p:cNvGraphicFramePr>
          <p:nvPr>
            <p:ph idx="4294967295"/>
          </p:nvPr>
        </p:nvGraphicFramePr>
        <p:xfrm>
          <a:off x="179388" y="401638"/>
          <a:ext cx="8713787" cy="6470923"/>
        </p:xfrm>
        <a:graphic>
          <a:graphicData uri="http://schemas.openxmlformats.org/drawingml/2006/table">
            <a:tbl>
              <a:tblPr/>
              <a:tblGrid>
                <a:gridCol w="795337"/>
                <a:gridCol w="681038"/>
                <a:gridCol w="679450"/>
                <a:gridCol w="663575"/>
                <a:gridCol w="192087"/>
                <a:gridCol w="468313"/>
                <a:gridCol w="758825"/>
                <a:gridCol w="762000"/>
                <a:gridCol w="946150"/>
                <a:gridCol w="193675"/>
                <a:gridCol w="492125"/>
                <a:gridCol w="193675"/>
                <a:gridCol w="512762"/>
                <a:gridCol w="681038"/>
                <a:gridCol w="693737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Исходные данные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Техническое предложение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Техническое задание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Эскизный проект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Технический проект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Рабочий проект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Здания+площадка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Электропитание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Водоснабжение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Инструменты сборки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Система охлаждения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Криогенная система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Магнитная система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Вакуумная камера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Дивертор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Бланкет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Нагрев+генерация тока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Топливный цикл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Диагностики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Аварийная защита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Система безопасности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Управление, сбор данных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Лицензирование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Дистанционное обслуживание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Радиохимическая часть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Затраты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1500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1500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1500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1500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62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млн.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ИТОГО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100" name="Content Placeholder 3" descr="1.JPG"/>
          <p:cNvPicPr>
            <a:picLocks noChangeAspect="1" noChangeArrowheads="1"/>
          </p:cNvPicPr>
          <p:nvPr/>
        </p:nvPicPr>
        <p:blipFill>
          <a:blip r:embed="rId2"/>
          <a:srcRect l="25905" r="22279" b="5133"/>
          <a:stretch>
            <a:fillRect/>
          </a:stretch>
        </p:blipFill>
        <p:spPr bwMode="auto">
          <a:xfrm>
            <a:off x="7092950" y="981075"/>
            <a:ext cx="18145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44650"/>
            <a:ext cx="2219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43263"/>
            <a:ext cx="49371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3" name="TextBox 1"/>
          <p:cNvSpPr txBox="1">
            <a:spLocks noChangeArrowheads="1"/>
          </p:cNvSpPr>
          <p:nvPr/>
        </p:nvSpPr>
        <p:spPr bwMode="auto">
          <a:xfrm>
            <a:off x="7451725" y="3573463"/>
            <a:ext cx="1584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70C0"/>
                </a:solidFill>
              </a:rPr>
              <a:t>Токамак</a:t>
            </a:r>
          </a:p>
          <a:p>
            <a:r>
              <a:rPr lang="ru-RU" altLang="ru-RU" sz="1600" b="1">
                <a:solidFill>
                  <a:srgbClr val="0070C0"/>
                </a:solidFill>
              </a:rPr>
              <a:t>наработчик</a:t>
            </a:r>
          </a:p>
          <a:p>
            <a:r>
              <a:rPr lang="ru-RU" altLang="ru-RU" sz="1600" b="1">
                <a:solidFill>
                  <a:srgbClr val="0070C0"/>
                </a:solidFill>
              </a:rPr>
              <a:t>ядерного</a:t>
            </a:r>
          </a:p>
          <a:p>
            <a:r>
              <a:rPr lang="ru-RU" altLang="ru-RU" sz="1600" b="1">
                <a:solidFill>
                  <a:srgbClr val="0070C0"/>
                </a:solidFill>
              </a:rPr>
              <a:t>топлива</a:t>
            </a:r>
          </a:p>
          <a:p>
            <a:r>
              <a:rPr lang="en-US" altLang="ru-RU" sz="1600" b="1">
                <a:solidFill>
                  <a:srgbClr val="0070C0"/>
                </a:solidFill>
              </a:rPr>
              <a:t>U233, Pu239</a:t>
            </a:r>
            <a:endParaRPr lang="ru-RU" altLang="ru-RU" sz="1600" b="1">
              <a:solidFill>
                <a:srgbClr val="0070C0"/>
              </a:solidFill>
            </a:endParaRPr>
          </a:p>
        </p:txBody>
      </p:sp>
      <p:sp>
        <p:nvSpPr>
          <p:cNvPr id="34104" name="TextBox 2"/>
          <p:cNvSpPr txBox="1">
            <a:spLocks noChangeArrowheads="1"/>
          </p:cNvSpPr>
          <p:nvPr/>
        </p:nvSpPr>
        <p:spPr bwMode="auto">
          <a:xfrm>
            <a:off x="4500563" y="981075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Термоядерный</a:t>
            </a:r>
          </a:p>
          <a:p>
            <a:r>
              <a:rPr lang="ru-RU" altLang="ru-RU" b="1">
                <a:solidFill>
                  <a:srgbClr val="0070C0"/>
                </a:solidFill>
              </a:rPr>
              <a:t>источник нейтронов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roup 121"/>
          <p:cNvGrpSpPr>
            <a:grpSpLocks/>
          </p:cNvGrpSpPr>
          <p:nvPr/>
        </p:nvGrpSpPr>
        <p:grpSpPr bwMode="auto">
          <a:xfrm>
            <a:off x="225425" y="900113"/>
            <a:ext cx="3033713" cy="5230812"/>
            <a:chOff x="-3" y="-3"/>
            <a:chExt cx="1229" cy="7778"/>
          </a:xfrm>
        </p:grpSpPr>
        <p:grpSp>
          <p:nvGrpSpPr>
            <p:cNvPr id="3168" name="Group 119"/>
            <p:cNvGrpSpPr>
              <a:grpSpLocks/>
            </p:cNvGrpSpPr>
            <p:nvPr/>
          </p:nvGrpSpPr>
          <p:grpSpPr bwMode="auto">
            <a:xfrm>
              <a:off x="0" y="0"/>
              <a:ext cx="1223" cy="7772"/>
              <a:chOff x="0" y="0"/>
              <a:chExt cx="1223" cy="7772"/>
            </a:xfrm>
          </p:grpSpPr>
          <p:grpSp>
            <p:nvGrpSpPr>
              <p:cNvPr id="3170" name="Group 44"/>
              <p:cNvGrpSpPr>
                <a:grpSpLocks/>
              </p:cNvGrpSpPr>
              <p:nvPr/>
            </p:nvGrpSpPr>
            <p:grpSpPr bwMode="auto">
              <a:xfrm>
                <a:off x="0" y="0"/>
                <a:ext cx="849" cy="403"/>
                <a:chOff x="0" y="0"/>
                <a:chExt cx="849" cy="403"/>
              </a:xfrm>
            </p:grpSpPr>
            <p:sp>
              <p:nvSpPr>
                <p:cNvPr id="3282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R, m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83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1" name="Group 46"/>
              <p:cNvGrpSpPr>
                <a:grpSpLocks/>
              </p:cNvGrpSpPr>
              <p:nvPr/>
            </p:nvGrpSpPr>
            <p:grpSpPr bwMode="auto">
              <a:xfrm>
                <a:off x="849" y="0"/>
                <a:ext cx="374" cy="403"/>
                <a:chOff x="849" y="0"/>
                <a:chExt cx="374" cy="403"/>
              </a:xfrm>
            </p:grpSpPr>
            <p:sp>
              <p:nvSpPr>
                <p:cNvPr id="3280" name="Rectangle 6"/>
                <p:cNvSpPr>
                  <a:spLocks noChangeArrowheads="1"/>
                </p:cNvSpPr>
                <p:nvPr/>
              </p:nvSpPr>
              <p:spPr bwMode="auto">
                <a:xfrm>
                  <a:off x="892" y="0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0.</a:t>
                  </a:r>
                  <a:r>
                    <a:rPr lang="ru-RU" altLang="ru-RU" sz="1600" b="1">
                      <a:cs typeface="Times New Roman" pitchFamily="18" charset="0"/>
                    </a:rPr>
                    <a:t>6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81" name="Rectangle 45"/>
                <p:cNvSpPr>
                  <a:spLocks noChangeArrowheads="1"/>
                </p:cNvSpPr>
                <p:nvPr/>
              </p:nvSpPr>
              <p:spPr bwMode="auto">
                <a:xfrm>
                  <a:off x="849" y="0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2" name="Group 48"/>
              <p:cNvGrpSpPr>
                <a:grpSpLocks/>
              </p:cNvGrpSpPr>
              <p:nvPr/>
            </p:nvGrpSpPr>
            <p:grpSpPr bwMode="auto">
              <a:xfrm>
                <a:off x="0" y="403"/>
                <a:ext cx="849" cy="403"/>
                <a:chOff x="0" y="403"/>
                <a:chExt cx="849" cy="403"/>
              </a:xfrm>
            </p:grpSpPr>
            <p:sp>
              <p:nvSpPr>
                <p:cNvPr id="3278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R/a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79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3" name="Group 50"/>
              <p:cNvGrpSpPr>
                <a:grpSpLocks/>
              </p:cNvGrpSpPr>
              <p:nvPr/>
            </p:nvGrpSpPr>
            <p:grpSpPr bwMode="auto">
              <a:xfrm>
                <a:off x="849" y="403"/>
                <a:ext cx="374" cy="403"/>
                <a:chOff x="849" y="403"/>
                <a:chExt cx="374" cy="403"/>
              </a:xfrm>
            </p:grpSpPr>
            <p:sp>
              <p:nvSpPr>
                <p:cNvPr id="3276" name="Rectangle 8"/>
                <p:cNvSpPr>
                  <a:spLocks noChangeArrowheads="1"/>
                </p:cNvSpPr>
                <p:nvPr/>
              </p:nvSpPr>
              <p:spPr bwMode="auto">
                <a:xfrm>
                  <a:off x="892" y="403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1.</a:t>
                  </a:r>
                  <a:r>
                    <a:rPr lang="ru-RU" altLang="ru-RU" sz="1600" b="1">
                      <a:cs typeface="Times New Roman" pitchFamily="18" charset="0"/>
                    </a:rPr>
                    <a:t>76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77" name="Rectangle 49"/>
                <p:cNvSpPr>
                  <a:spLocks noChangeArrowheads="1"/>
                </p:cNvSpPr>
                <p:nvPr/>
              </p:nvSpPr>
              <p:spPr bwMode="auto">
                <a:xfrm>
                  <a:off x="849" y="403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4" name="Group 52"/>
              <p:cNvGrpSpPr>
                <a:grpSpLocks/>
              </p:cNvGrpSpPr>
              <p:nvPr/>
            </p:nvGrpSpPr>
            <p:grpSpPr bwMode="auto">
              <a:xfrm>
                <a:off x="0" y="806"/>
                <a:ext cx="849" cy="403"/>
                <a:chOff x="0" y="806"/>
                <a:chExt cx="849" cy="403"/>
              </a:xfrm>
            </p:grpSpPr>
            <p:sp>
              <p:nvSpPr>
                <p:cNvPr id="3274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latin typeface="Symbol" pitchFamily="18" charset="2"/>
                      <a:cs typeface="Times New Roman" pitchFamily="18" charset="0"/>
                    </a:rPr>
                    <a:t>k</a:t>
                  </a:r>
                  <a:endParaRPr lang="en-GB" altLang="ru-RU" sz="1600" b="1">
                    <a:latin typeface="Symbol" pitchFamily="18" charset="2"/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75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5" name="Group 54"/>
              <p:cNvGrpSpPr>
                <a:grpSpLocks/>
              </p:cNvGrpSpPr>
              <p:nvPr/>
            </p:nvGrpSpPr>
            <p:grpSpPr bwMode="auto">
              <a:xfrm>
                <a:off x="849" y="806"/>
                <a:ext cx="374" cy="403"/>
                <a:chOff x="849" y="806"/>
                <a:chExt cx="374" cy="403"/>
              </a:xfrm>
            </p:grpSpPr>
            <p:sp>
              <p:nvSpPr>
                <p:cNvPr id="3272" name="Rectangle 10"/>
                <p:cNvSpPr>
                  <a:spLocks noChangeArrowheads="1"/>
                </p:cNvSpPr>
                <p:nvPr/>
              </p:nvSpPr>
              <p:spPr bwMode="auto">
                <a:xfrm>
                  <a:off x="892" y="806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&lt;2.7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73" name="Rectangle 53"/>
                <p:cNvSpPr>
                  <a:spLocks noChangeArrowheads="1"/>
                </p:cNvSpPr>
                <p:nvPr/>
              </p:nvSpPr>
              <p:spPr bwMode="auto">
                <a:xfrm>
                  <a:off x="849" y="806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6" name="Group 56"/>
              <p:cNvGrpSpPr>
                <a:grpSpLocks/>
              </p:cNvGrpSpPr>
              <p:nvPr/>
            </p:nvGrpSpPr>
            <p:grpSpPr bwMode="auto">
              <a:xfrm>
                <a:off x="0" y="1209"/>
                <a:ext cx="849" cy="403"/>
                <a:chOff x="0" y="1209"/>
                <a:chExt cx="849" cy="403"/>
              </a:xfrm>
            </p:grpSpPr>
            <p:sp>
              <p:nvSpPr>
                <p:cNvPr id="3270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 altLang="ru-RU" sz="1600" b="1"/>
                    <a:t>δ</a:t>
                  </a:r>
                  <a:r>
                    <a:rPr lang="en-US" altLang="ru-RU" sz="1600" b="1">
                      <a:cs typeface="Times New Roman" pitchFamily="18" charset="0"/>
                    </a:rPr>
                    <a:t>  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7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7" name="Group 58"/>
              <p:cNvGrpSpPr>
                <a:grpSpLocks/>
              </p:cNvGrpSpPr>
              <p:nvPr/>
            </p:nvGrpSpPr>
            <p:grpSpPr bwMode="auto">
              <a:xfrm>
                <a:off x="849" y="1209"/>
                <a:ext cx="374" cy="403"/>
                <a:chOff x="849" y="1209"/>
                <a:chExt cx="374" cy="403"/>
              </a:xfrm>
            </p:grpSpPr>
            <p:sp>
              <p:nvSpPr>
                <p:cNvPr id="3268" name="Rectangle 12"/>
                <p:cNvSpPr>
                  <a:spLocks noChangeArrowheads="1"/>
                </p:cNvSpPr>
                <p:nvPr/>
              </p:nvSpPr>
              <p:spPr bwMode="auto">
                <a:xfrm>
                  <a:off x="892" y="1209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0.6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69" name="Rectangle 57"/>
                <p:cNvSpPr>
                  <a:spLocks noChangeArrowheads="1"/>
                </p:cNvSpPr>
                <p:nvPr/>
              </p:nvSpPr>
              <p:spPr bwMode="auto">
                <a:xfrm>
                  <a:off x="849" y="1209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8" name="Group 60"/>
              <p:cNvGrpSpPr>
                <a:grpSpLocks/>
              </p:cNvGrpSpPr>
              <p:nvPr/>
            </p:nvGrpSpPr>
            <p:grpSpPr bwMode="auto">
              <a:xfrm>
                <a:off x="0" y="1612"/>
                <a:ext cx="849" cy="403"/>
                <a:chOff x="0" y="1612"/>
                <a:chExt cx="849" cy="403"/>
              </a:xfrm>
            </p:grpSpPr>
            <p:sp>
              <p:nvSpPr>
                <p:cNvPr id="3266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I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p</a:t>
                  </a:r>
                  <a:r>
                    <a:rPr lang="en-US" altLang="ru-RU" sz="1600" b="1">
                      <a:cs typeface="Times New Roman" pitchFamily="18" charset="0"/>
                    </a:rPr>
                    <a:t>, MA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67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79" name="Group 62"/>
              <p:cNvGrpSpPr>
                <a:grpSpLocks/>
              </p:cNvGrpSpPr>
              <p:nvPr/>
            </p:nvGrpSpPr>
            <p:grpSpPr bwMode="auto">
              <a:xfrm>
                <a:off x="849" y="1612"/>
                <a:ext cx="374" cy="403"/>
                <a:chOff x="849" y="1612"/>
                <a:chExt cx="374" cy="403"/>
              </a:xfrm>
            </p:grpSpPr>
            <p:sp>
              <p:nvSpPr>
                <p:cNvPr id="3264" name="Rectangle 14"/>
                <p:cNvSpPr>
                  <a:spLocks noChangeArrowheads="1"/>
                </p:cNvSpPr>
                <p:nvPr/>
              </p:nvSpPr>
              <p:spPr bwMode="auto">
                <a:xfrm>
                  <a:off x="892" y="1612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65" name="Rectangle 61"/>
                <p:cNvSpPr>
                  <a:spLocks noChangeArrowheads="1"/>
                </p:cNvSpPr>
                <p:nvPr/>
              </p:nvSpPr>
              <p:spPr bwMode="auto">
                <a:xfrm>
                  <a:off x="849" y="1612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0" name="Group 64"/>
              <p:cNvGrpSpPr>
                <a:grpSpLocks/>
              </p:cNvGrpSpPr>
              <p:nvPr/>
            </p:nvGrpSpPr>
            <p:grpSpPr bwMode="auto">
              <a:xfrm>
                <a:off x="0" y="2015"/>
                <a:ext cx="849" cy="403"/>
                <a:chOff x="0" y="2015"/>
                <a:chExt cx="849" cy="403"/>
              </a:xfrm>
            </p:grpSpPr>
            <p:sp>
              <p:nvSpPr>
                <p:cNvPr id="3262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B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T</a:t>
                  </a:r>
                  <a:r>
                    <a:rPr lang="en-US" altLang="ru-RU" sz="1600" b="1">
                      <a:cs typeface="Times New Roman" pitchFamily="18" charset="0"/>
                    </a:rPr>
                    <a:t>, T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63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1" name="Group 66"/>
              <p:cNvGrpSpPr>
                <a:grpSpLocks/>
              </p:cNvGrpSpPr>
              <p:nvPr/>
            </p:nvGrpSpPr>
            <p:grpSpPr bwMode="auto">
              <a:xfrm>
                <a:off x="849" y="2015"/>
                <a:ext cx="374" cy="403"/>
                <a:chOff x="849" y="2015"/>
                <a:chExt cx="374" cy="403"/>
              </a:xfrm>
            </p:grpSpPr>
            <p:sp>
              <p:nvSpPr>
                <p:cNvPr id="3260" name="Rectangle 16"/>
                <p:cNvSpPr>
                  <a:spLocks noChangeArrowheads="1"/>
                </p:cNvSpPr>
                <p:nvPr/>
              </p:nvSpPr>
              <p:spPr bwMode="auto">
                <a:xfrm>
                  <a:off x="892" y="2015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61" name="Rectangle 65"/>
                <p:cNvSpPr>
                  <a:spLocks noChangeArrowheads="1"/>
                </p:cNvSpPr>
                <p:nvPr/>
              </p:nvSpPr>
              <p:spPr bwMode="auto">
                <a:xfrm>
                  <a:off x="849" y="2015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2" name="Group 68"/>
              <p:cNvGrpSpPr>
                <a:grpSpLocks/>
              </p:cNvGrpSpPr>
              <p:nvPr/>
            </p:nvGrpSpPr>
            <p:grpSpPr bwMode="auto">
              <a:xfrm>
                <a:off x="0" y="2418"/>
                <a:ext cx="849" cy="518"/>
                <a:chOff x="0" y="2418"/>
                <a:chExt cx="849" cy="518"/>
              </a:xfrm>
            </p:grpSpPr>
            <p:sp>
              <p:nvSpPr>
                <p:cNvPr id="3258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76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n, 10</a:t>
                  </a:r>
                  <a:r>
                    <a:rPr lang="en-US" altLang="ru-RU" sz="1600" b="1" baseline="30000">
                      <a:cs typeface="Times New Roman" pitchFamily="18" charset="0"/>
                    </a:rPr>
                    <a:t>20</a:t>
                  </a:r>
                  <a:r>
                    <a:rPr lang="en-US" altLang="ru-RU" sz="1600" b="1">
                      <a:cs typeface="Times New Roman" pitchFamily="18" charset="0"/>
                    </a:rPr>
                    <a:t>m</a:t>
                  </a:r>
                  <a:r>
                    <a:rPr lang="en-US" altLang="ru-RU" sz="1600" b="1" baseline="30000">
                      <a:cs typeface="Times New Roman" pitchFamily="18" charset="0"/>
                    </a:rPr>
                    <a:t>-3</a:t>
                  </a:r>
                  <a:endParaRPr lang="en-GB" altLang="ru-RU" sz="1600" b="1" baseline="30000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59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84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3" name="Group 70"/>
              <p:cNvGrpSpPr>
                <a:grpSpLocks/>
              </p:cNvGrpSpPr>
              <p:nvPr/>
            </p:nvGrpSpPr>
            <p:grpSpPr bwMode="auto">
              <a:xfrm>
                <a:off x="849" y="2418"/>
                <a:ext cx="374" cy="518"/>
                <a:chOff x="849" y="2418"/>
                <a:chExt cx="374" cy="518"/>
              </a:xfrm>
            </p:grpSpPr>
            <p:sp>
              <p:nvSpPr>
                <p:cNvPr id="3256" name="Rectangle 18"/>
                <p:cNvSpPr>
                  <a:spLocks noChangeArrowheads="1"/>
                </p:cNvSpPr>
                <p:nvPr/>
              </p:nvSpPr>
              <p:spPr bwMode="auto">
                <a:xfrm>
                  <a:off x="892" y="2418"/>
                  <a:ext cx="28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1-3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57" name="Rectangle 69"/>
                <p:cNvSpPr>
                  <a:spLocks noChangeArrowheads="1"/>
                </p:cNvSpPr>
                <p:nvPr/>
              </p:nvSpPr>
              <p:spPr bwMode="auto">
                <a:xfrm>
                  <a:off x="849" y="2418"/>
                  <a:ext cx="37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4" name="Group 72"/>
              <p:cNvGrpSpPr>
                <a:grpSpLocks/>
              </p:cNvGrpSpPr>
              <p:nvPr/>
            </p:nvGrpSpPr>
            <p:grpSpPr bwMode="auto">
              <a:xfrm>
                <a:off x="0" y="2936"/>
                <a:ext cx="849" cy="403"/>
                <a:chOff x="0" y="2936"/>
                <a:chExt cx="849" cy="403"/>
              </a:xfrm>
            </p:grpSpPr>
            <p:sp>
              <p:nvSpPr>
                <p:cNvPr id="3254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P/S, MW/m</a:t>
                  </a:r>
                  <a:r>
                    <a:rPr lang="en-GB" altLang="ru-RU" sz="1600" b="1" baseline="30000"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55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5" name="Group 74"/>
              <p:cNvGrpSpPr>
                <a:grpSpLocks/>
              </p:cNvGrpSpPr>
              <p:nvPr/>
            </p:nvGrpSpPr>
            <p:grpSpPr bwMode="auto">
              <a:xfrm>
                <a:off x="849" y="2936"/>
                <a:ext cx="374" cy="403"/>
                <a:chOff x="849" y="2936"/>
                <a:chExt cx="374" cy="403"/>
              </a:xfrm>
            </p:grpSpPr>
            <p:sp>
              <p:nvSpPr>
                <p:cNvPr id="3252" name="Rectangle 20"/>
                <p:cNvSpPr>
                  <a:spLocks noChangeArrowheads="1"/>
                </p:cNvSpPr>
                <p:nvPr/>
              </p:nvSpPr>
              <p:spPr bwMode="auto">
                <a:xfrm>
                  <a:off x="892" y="2936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0.6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53" name="Rectangle 73"/>
                <p:cNvSpPr>
                  <a:spLocks noChangeArrowheads="1"/>
                </p:cNvSpPr>
                <p:nvPr/>
              </p:nvSpPr>
              <p:spPr bwMode="auto">
                <a:xfrm>
                  <a:off x="849" y="2936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6" name="Group 76"/>
              <p:cNvGrpSpPr>
                <a:grpSpLocks/>
              </p:cNvGrpSpPr>
              <p:nvPr/>
            </p:nvGrpSpPr>
            <p:grpSpPr bwMode="auto">
              <a:xfrm>
                <a:off x="0" y="3339"/>
                <a:ext cx="849" cy="403"/>
                <a:chOff x="0" y="3339"/>
                <a:chExt cx="849" cy="403"/>
              </a:xfrm>
            </p:grpSpPr>
            <p:sp>
              <p:nvSpPr>
                <p:cNvPr id="3250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3339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E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b</a:t>
                  </a:r>
                  <a:r>
                    <a:rPr lang="en-US" altLang="ru-RU" sz="1600" b="1">
                      <a:cs typeface="Times New Roman" pitchFamily="18" charset="0"/>
                    </a:rPr>
                    <a:t>, keV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51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7" name="Group 78"/>
              <p:cNvGrpSpPr>
                <a:grpSpLocks/>
              </p:cNvGrpSpPr>
              <p:nvPr/>
            </p:nvGrpSpPr>
            <p:grpSpPr bwMode="auto">
              <a:xfrm>
                <a:off x="849" y="3339"/>
                <a:ext cx="374" cy="403"/>
                <a:chOff x="849" y="3339"/>
                <a:chExt cx="374" cy="403"/>
              </a:xfrm>
            </p:grpSpPr>
            <p:sp>
              <p:nvSpPr>
                <p:cNvPr id="3248" name="Rectangle 22"/>
                <p:cNvSpPr>
                  <a:spLocks noChangeArrowheads="1"/>
                </p:cNvSpPr>
                <p:nvPr/>
              </p:nvSpPr>
              <p:spPr bwMode="auto">
                <a:xfrm>
                  <a:off x="892" y="3339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130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49" name="Rectangle 77"/>
                <p:cNvSpPr>
                  <a:spLocks noChangeArrowheads="1"/>
                </p:cNvSpPr>
                <p:nvPr/>
              </p:nvSpPr>
              <p:spPr bwMode="auto">
                <a:xfrm>
                  <a:off x="849" y="3339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8" name="Group 80"/>
              <p:cNvGrpSpPr>
                <a:grpSpLocks/>
              </p:cNvGrpSpPr>
              <p:nvPr/>
            </p:nvGrpSpPr>
            <p:grpSpPr bwMode="auto">
              <a:xfrm>
                <a:off x="0" y="3742"/>
                <a:ext cx="849" cy="403"/>
                <a:chOff x="0" y="3742"/>
                <a:chExt cx="849" cy="403"/>
              </a:xfrm>
            </p:grpSpPr>
            <p:sp>
              <p:nvSpPr>
                <p:cNvPr id="3246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3742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P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b</a:t>
                  </a:r>
                  <a:r>
                    <a:rPr lang="en-US" altLang="ru-RU" sz="1600" b="1">
                      <a:cs typeface="Times New Roman" pitchFamily="18" charset="0"/>
                    </a:rPr>
                    <a:t>, MW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47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3742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89" name="Group 82"/>
              <p:cNvGrpSpPr>
                <a:grpSpLocks/>
              </p:cNvGrpSpPr>
              <p:nvPr/>
            </p:nvGrpSpPr>
            <p:grpSpPr bwMode="auto">
              <a:xfrm>
                <a:off x="849" y="3742"/>
                <a:ext cx="374" cy="403"/>
                <a:chOff x="849" y="3742"/>
                <a:chExt cx="374" cy="403"/>
              </a:xfrm>
            </p:grpSpPr>
            <p:sp>
              <p:nvSpPr>
                <p:cNvPr id="3244" name="Rectangle 24"/>
                <p:cNvSpPr>
                  <a:spLocks noChangeArrowheads="1"/>
                </p:cNvSpPr>
                <p:nvPr/>
              </p:nvSpPr>
              <p:spPr bwMode="auto">
                <a:xfrm>
                  <a:off x="892" y="3742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8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45" name="Rectangle 81"/>
                <p:cNvSpPr>
                  <a:spLocks noChangeArrowheads="1"/>
                </p:cNvSpPr>
                <p:nvPr/>
              </p:nvSpPr>
              <p:spPr bwMode="auto">
                <a:xfrm>
                  <a:off x="849" y="3742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0" name="Group 84"/>
              <p:cNvGrpSpPr>
                <a:grpSpLocks/>
              </p:cNvGrpSpPr>
              <p:nvPr/>
            </p:nvGrpSpPr>
            <p:grpSpPr bwMode="auto">
              <a:xfrm>
                <a:off x="0" y="4145"/>
                <a:ext cx="849" cy="403"/>
                <a:chOff x="0" y="4145"/>
                <a:chExt cx="849" cy="403"/>
              </a:xfrm>
            </p:grpSpPr>
            <p:sp>
              <p:nvSpPr>
                <p:cNvPr id="3242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4145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Angle NBI, deg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43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4145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1" name="Group 86"/>
              <p:cNvGrpSpPr>
                <a:grpSpLocks/>
              </p:cNvGrpSpPr>
              <p:nvPr/>
            </p:nvGrpSpPr>
            <p:grpSpPr bwMode="auto">
              <a:xfrm>
                <a:off x="849" y="4145"/>
                <a:ext cx="374" cy="403"/>
                <a:chOff x="849" y="4145"/>
                <a:chExt cx="374" cy="403"/>
              </a:xfrm>
            </p:grpSpPr>
            <p:sp>
              <p:nvSpPr>
                <p:cNvPr id="3240" name="Rectangle 26"/>
                <p:cNvSpPr>
                  <a:spLocks noChangeArrowheads="1"/>
                </p:cNvSpPr>
                <p:nvPr/>
              </p:nvSpPr>
              <p:spPr bwMode="auto">
                <a:xfrm>
                  <a:off x="892" y="4145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41" name="Rectangle 85"/>
                <p:cNvSpPr>
                  <a:spLocks noChangeArrowheads="1"/>
                </p:cNvSpPr>
                <p:nvPr/>
              </p:nvSpPr>
              <p:spPr bwMode="auto">
                <a:xfrm>
                  <a:off x="849" y="4145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2" name="Group 88"/>
              <p:cNvGrpSpPr>
                <a:grpSpLocks/>
              </p:cNvGrpSpPr>
              <p:nvPr/>
            </p:nvGrpSpPr>
            <p:grpSpPr bwMode="auto">
              <a:xfrm>
                <a:off x="0" y="4548"/>
                <a:ext cx="849" cy="403"/>
                <a:chOff x="0" y="4548"/>
                <a:chExt cx="849" cy="403"/>
              </a:xfrm>
            </p:grpSpPr>
            <p:sp>
              <p:nvSpPr>
                <p:cNvPr id="3238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4548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P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EC </a:t>
                  </a:r>
                  <a:r>
                    <a:rPr lang="en-US" altLang="ru-RU" sz="1600" b="1">
                      <a:cs typeface="Times New Roman" pitchFamily="18" charset="0"/>
                    </a:rPr>
                    <a:t>, MW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39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4548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3" name="Group 90"/>
              <p:cNvGrpSpPr>
                <a:grpSpLocks/>
              </p:cNvGrpSpPr>
              <p:nvPr/>
            </p:nvGrpSpPr>
            <p:grpSpPr bwMode="auto">
              <a:xfrm>
                <a:off x="849" y="4548"/>
                <a:ext cx="374" cy="403"/>
                <a:chOff x="849" y="4548"/>
                <a:chExt cx="374" cy="403"/>
              </a:xfrm>
            </p:grpSpPr>
            <p:sp>
              <p:nvSpPr>
                <p:cNvPr id="3236" name="Rectangle 28"/>
                <p:cNvSpPr>
                  <a:spLocks noChangeArrowheads="1"/>
                </p:cNvSpPr>
                <p:nvPr/>
              </p:nvSpPr>
              <p:spPr bwMode="auto">
                <a:xfrm>
                  <a:off x="892" y="4548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37" name="Rectangle 89"/>
                <p:cNvSpPr>
                  <a:spLocks noChangeArrowheads="1"/>
                </p:cNvSpPr>
                <p:nvPr/>
              </p:nvSpPr>
              <p:spPr bwMode="auto">
                <a:xfrm>
                  <a:off x="849" y="4548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4" name="Group 92"/>
              <p:cNvGrpSpPr>
                <a:grpSpLocks/>
              </p:cNvGrpSpPr>
              <p:nvPr/>
            </p:nvGrpSpPr>
            <p:grpSpPr bwMode="auto">
              <a:xfrm>
                <a:off x="0" y="4951"/>
                <a:ext cx="849" cy="403"/>
                <a:chOff x="0" y="4951"/>
                <a:chExt cx="849" cy="403"/>
              </a:xfrm>
            </p:grpSpPr>
            <p:sp>
              <p:nvSpPr>
                <p:cNvPr id="3234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4951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H-factor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35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4951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5" name="Group 94"/>
              <p:cNvGrpSpPr>
                <a:grpSpLocks/>
              </p:cNvGrpSpPr>
              <p:nvPr/>
            </p:nvGrpSpPr>
            <p:grpSpPr bwMode="auto">
              <a:xfrm>
                <a:off x="849" y="4951"/>
                <a:ext cx="374" cy="403"/>
                <a:chOff x="849" y="4951"/>
                <a:chExt cx="374" cy="403"/>
              </a:xfrm>
            </p:grpSpPr>
            <p:sp>
              <p:nvSpPr>
                <p:cNvPr id="3232" name="Rectangle 30"/>
                <p:cNvSpPr>
                  <a:spLocks noChangeArrowheads="1"/>
                </p:cNvSpPr>
                <p:nvPr/>
              </p:nvSpPr>
              <p:spPr bwMode="auto">
                <a:xfrm>
                  <a:off x="892" y="4951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33" name="Rectangle 93"/>
                <p:cNvSpPr>
                  <a:spLocks noChangeArrowheads="1"/>
                </p:cNvSpPr>
                <p:nvPr/>
              </p:nvSpPr>
              <p:spPr bwMode="auto">
                <a:xfrm>
                  <a:off x="849" y="4951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6" name="Group 96"/>
              <p:cNvGrpSpPr>
                <a:grpSpLocks/>
              </p:cNvGrpSpPr>
              <p:nvPr/>
            </p:nvGrpSpPr>
            <p:grpSpPr bwMode="auto">
              <a:xfrm>
                <a:off x="0" y="5354"/>
                <a:ext cx="849" cy="403"/>
                <a:chOff x="0" y="5354"/>
                <a:chExt cx="849" cy="403"/>
              </a:xfrm>
            </p:grpSpPr>
            <p:sp>
              <p:nvSpPr>
                <p:cNvPr id="3230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5354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 altLang="ru-RU" sz="1600" b="1"/>
                    <a:t>β</a:t>
                  </a:r>
                  <a:r>
                    <a:rPr lang="en-US" altLang="ru-RU" sz="1600" b="1" baseline="-25000"/>
                    <a:t>N</a:t>
                  </a:r>
                  <a:endParaRPr lang="en-GB" altLang="ru-RU" sz="1600" b="1" baseline="-25000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31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5354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7" name="Group 98"/>
              <p:cNvGrpSpPr>
                <a:grpSpLocks/>
              </p:cNvGrpSpPr>
              <p:nvPr/>
            </p:nvGrpSpPr>
            <p:grpSpPr bwMode="auto">
              <a:xfrm>
                <a:off x="849" y="5354"/>
                <a:ext cx="374" cy="403"/>
                <a:chOff x="849" y="5354"/>
                <a:chExt cx="374" cy="403"/>
              </a:xfrm>
            </p:grpSpPr>
            <p:sp>
              <p:nvSpPr>
                <p:cNvPr id="3228" name="Rectangle 32"/>
                <p:cNvSpPr>
                  <a:spLocks noChangeArrowheads="1"/>
                </p:cNvSpPr>
                <p:nvPr/>
              </p:nvSpPr>
              <p:spPr bwMode="auto">
                <a:xfrm>
                  <a:off x="892" y="5354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&lt;5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29" name="Rectangle 97"/>
                <p:cNvSpPr>
                  <a:spLocks noChangeArrowheads="1"/>
                </p:cNvSpPr>
                <p:nvPr/>
              </p:nvSpPr>
              <p:spPr bwMode="auto">
                <a:xfrm>
                  <a:off x="849" y="5354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8" name="Group 100"/>
              <p:cNvGrpSpPr>
                <a:grpSpLocks/>
              </p:cNvGrpSpPr>
              <p:nvPr/>
            </p:nvGrpSpPr>
            <p:grpSpPr bwMode="auto">
              <a:xfrm>
                <a:off x="0" y="5757"/>
                <a:ext cx="849" cy="403"/>
                <a:chOff x="0" y="5757"/>
                <a:chExt cx="849" cy="403"/>
              </a:xfrm>
            </p:grpSpPr>
            <p:sp>
              <p:nvSpPr>
                <p:cNvPr id="322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5757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f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non-ind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27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5757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199" name="Group 102"/>
              <p:cNvGrpSpPr>
                <a:grpSpLocks/>
              </p:cNvGrpSpPr>
              <p:nvPr/>
            </p:nvGrpSpPr>
            <p:grpSpPr bwMode="auto">
              <a:xfrm>
                <a:off x="849" y="5757"/>
                <a:ext cx="374" cy="403"/>
                <a:chOff x="849" y="5757"/>
                <a:chExt cx="374" cy="403"/>
              </a:xfrm>
            </p:grpSpPr>
            <p:sp>
              <p:nvSpPr>
                <p:cNvPr id="3224" name="Rectangle 34"/>
                <p:cNvSpPr>
                  <a:spLocks noChangeArrowheads="1"/>
                </p:cNvSpPr>
                <p:nvPr/>
              </p:nvSpPr>
              <p:spPr bwMode="auto">
                <a:xfrm>
                  <a:off x="892" y="5757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1.0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25" name="Rectangle 101"/>
                <p:cNvSpPr>
                  <a:spLocks noChangeArrowheads="1"/>
                </p:cNvSpPr>
                <p:nvPr/>
              </p:nvSpPr>
              <p:spPr bwMode="auto">
                <a:xfrm>
                  <a:off x="849" y="5757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0" name="Group 104"/>
              <p:cNvGrpSpPr>
                <a:grpSpLocks/>
              </p:cNvGrpSpPr>
              <p:nvPr/>
            </p:nvGrpSpPr>
            <p:grpSpPr bwMode="auto">
              <a:xfrm>
                <a:off x="0" y="6160"/>
                <a:ext cx="849" cy="403"/>
                <a:chOff x="0" y="6160"/>
                <a:chExt cx="849" cy="403"/>
              </a:xfrm>
            </p:grpSpPr>
            <p:sp>
              <p:nvSpPr>
                <p:cNvPr id="3222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6160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P</a:t>
                  </a:r>
                  <a:r>
                    <a:rPr lang="en-GB" altLang="ru-RU" sz="1600" b="1" baseline="-30000">
                      <a:cs typeface="Times New Roman" pitchFamily="18" charset="0"/>
                    </a:rPr>
                    <a:t>diss</a:t>
                  </a:r>
                  <a:r>
                    <a:rPr lang="en-GB" altLang="ru-RU" sz="1600" b="1">
                      <a:cs typeface="Times New Roman" pitchFamily="18" charset="0"/>
                    </a:rPr>
                    <a:t>, TF, MW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23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6160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1" name="Group 106"/>
              <p:cNvGrpSpPr>
                <a:grpSpLocks/>
              </p:cNvGrpSpPr>
              <p:nvPr/>
            </p:nvGrpSpPr>
            <p:grpSpPr bwMode="auto">
              <a:xfrm>
                <a:off x="849" y="6160"/>
                <a:ext cx="374" cy="403"/>
                <a:chOff x="849" y="6160"/>
                <a:chExt cx="374" cy="403"/>
              </a:xfrm>
            </p:grpSpPr>
            <p:sp>
              <p:nvSpPr>
                <p:cNvPr id="3220" name="Rectangle 36"/>
                <p:cNvSpPr>
                  <a:spLocks noChangeArrowheads="1"/>
                </p:cNvSpPr>
                <p:nvPr/>
              </p:nvSpPr>
              <p:spPr bwMode="auto">
                <a:xfrm>
                  <a:off x="892" y="6160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50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21" name="Rectangle 105"/>
                <p:cNvSpPr>
                  <a:spLocks noChangeArrowheads="1"/>
                </p:cNvSpPr>
                <p:nvPr/>
              </p:nvSpPr>
              <p:spPr bwMode="auto">
                <a:xfrm>
                  <a:off x="849" y="6160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2" name="Group 108"/>
              <p:cNvGrpSpPr>
                <a:grpSpLocks/>
              </p:cNvGrpSpPr>
              <p:nvPr/>
            </p:nvGrpSpPr>
            <p:grpSpPr bwMode="auto">
              <a:xfrm>
                <a:off x="0" y="6563"/>
                <a:ext cx="849" cy="403"/>
                <a:chOff x="0" y="6563"/>
                <a:chExt cx="849" cy="403"/>
              </a:xfrm>
            </p:grpSpPr>
            <p:sp>
              <p:nvSpPr>
                <p:cNvPr id="3218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6563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P</a:t>
                  </a:r>
                  <a:r>
                    <a:rPr lang="en-GB" altLang="ru-RU" sz="1600" b="1" baseline="-30000">
                      <a:cs typeface="Times New Roman" pitchFamily="18" charset="0"/>
                    </a:rPr>
                    <a:t>total</a:t>
                  </a:r>
                  <a:r>
                    <a:rPr lang="en-GB" altLang="ru-RU" sz="1600" b="1">
                      <a:cs typeface="Times New Roman" pitchFamily="18" charset="0"/>
                    </a:rPr>
                    <a:t>,  MW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6563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3" name="Group 110"/>
              <p:cNvGrpSpPr>
                <a:grpSpLocks/>
              </p:cNvGrpSpPr>
              <p:nvPr/>
            </p:nvGrpSpPr>
            <p:grpSpPr bwMode="auto">
              <a:xfrm>
                <a:off x="849" y="6563"/>
                <a:ext cx="374" cy="403"/>
                <a:chOff x="849" y="6563"/>
                <a:chExt cx="374" cy="403"/>
              </a:xfrm>
            </p:grpSpPr>
            <p:sp>
              <p:nvSpPr>
                <p:cNvPr id="3216" name="Rectangle 38"/>
                <p:cNvSpPr>
                  <a:spLocks noChangeArrowheads="1"/>
                </p:cNvSpPr>
                <p:nvPr/>
              </p:nvSpPr>
              <p:spPr bwMode="auto">
                <a:xfrm>
                  <a:off x="892" y="6563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 altLang="ru-RU" sz="1600" b="1">
                      <a:cs typeface="Times New Roman" pitchFamily="18" charset="0"/>
                    </a:rPr>
                    <a:t>120.0</a:t>
                  </a: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17" name="Rectangle 109"/>
                <p:cNvSpPr>
                  <a:spLocks noChangeArrowheads="1"/>
                </p:cNvSpPr>
                <p:nvPr/>
              </p:nvSpPr>
              <p:spPr bwMode="auto">
                <a:xfrm>
                  <a:off x="849" y="6563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4" name="Group 112"/>
              <p:cNvGrpSpPr>
                <a:grpSpLocks/>
              </p:cNvGrpSpPr>
              <p:nvPr/>
            </p:nvGrpSpPr>
            <p:grpSpPr bwMode="auto">
              <a:xfrm>
                <a:off x="0" y="6966"/>
                <a:ext cx="849" cy="403"/>
                <a:chOff x="0" y="6966"/>
                <a:chExt cx="849" cy="403"/>
              </a:xfrm>
            </p:grpSpPr>
            <p:sp>
              <p:nvSpPr>
                <p:cNvPr id="3214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6966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S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wall</a:t>
                  </a:r>
                  <a:r>
                    <a:rPr lang="en-US" altLang="ru-RU" sz="1600" b="1">
                      <a:cs typeface="Times New Roman" pitchFamily="18" charset="0"/>
                    </a:rPr>
                    <a:t>, m2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15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6966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5" name="Group 114"/>
              <p:cNvGrpSpPr>
                <a:grpSpLocks/>
              </p:cNvGrpSpPr>
              <p:nvPr/>
            </p:nvGrpSpPr>
            <p:grpSpPr bwMode="auto">
              <a:xfrm>
                <a:off x="849" y="6966"/>
                <a:ext cx="374" cy="403"/>
                <a:chOff x="849" y="6966"/>
                <a:chExt cx="374" cy="403"/>
              </a:xfrm>
            </p:grpSpPr>
            <p:sp>
              <p:nvSpPr>
                <p:cNvPr id="3212" name="Rectangle 40"/>
                <p:cNvSpPr>
                  <a:spLocks noChangeArrowheads="1"/>
                </p:cNvSpPr>
                <p:nvPr/>
              </p:nvSpPr>
              <p:spPr bwMode="auto">
                <a:xfrm>
                  <a:off x="892" y="6966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16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9" y="6966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6" name="Group 116"/>
              <p:cNvGrpSpPr>
                <a:grpSpLocks/>
              </p:cNvGrpSpPr>
              <p:nvPr/>
            </p:nvGrpSpPr>
            <p:grpSpPr bwMode="auto">
              <a:xfrm>
                <a:off x="0" y="7369"/>
                <a:ext cx="849" cy="403"/>
                <a:chOff x="0" y="7369"/>
                <a:chExt cx="849" cy="403"/>
              </a:xfrm>
            </p:grpSpPr>
            <p:sp>
              <p:nvSpPr>
                <p:cNvPr id="3210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7369"/>
                  <a:ext cx="76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V</a:t>
                  </a:r>
                  <a:r>
                    <a:rPr lang="en-US" altLang="ru-RU" sz="1600" b="1" baseline="-30000">
                      <a:cs typeface="Times New Roman" pitchFamily="18" charset="0"/>
                    </a:rPr>
                    <a:t>pl</a:t>
                  </a:r>
                  <a:r>
                    <a:rPr lang="en-US" altLang="ru-RU" sz="1600" b="1">
                      <a:cs typeface="Times New Roman" pitchFamily="18" charset="0"/>
                    </a:rPr>
                    <a:t>, m3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11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7369"/>
                  <a:ext cx="8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pSp>
            <p:nvGrpSpPr>
              <p:cNvPr id="3207" name="Group 118"/>
              <p:cNvGrpSpPr>
                <a:grpSpLocks/>
              </p:cNvGrpSpPr>
              <p:nvPr/>
            </p:nvGrpSpPr>
            <p:grpSpPr bwMode="auto">
              <a:xfrm>
                <a:off x="849" y="7369"/>
                <a:ext cx="374" cy="403"/>
                <a:chOff x="849" y="7369"/>
                <a:chExt cx="374" cy="403"/>
              </a:xfrm>
            </p:grpSpPr>
            <p:sp>
              <p:nvSpPr>
                <p:cNvPr id="3208" name="Rectangle 42"/>
                <p:cNvSpPr>
                  <a:spLocks noChangeArrowheads="1"/>
                </p:cNvSpPr>
                <p:nvPr/>
              </p:nvSpPr>
              <p:spPr bwMode="auto">
                <a:xfrm>
                  <a:off x="892" y="7369"/>
                  <a:ext cx="28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ru-RU" sz="1600" b="1">
                      <a:cs typeface="Times New Roman" pitchFamily="18" charset="0"/>
                    </a:rPr>
                    <a:t>3.5</a:t>
                  </a:r>
                  <a:endParaRPr lang="en-GB" altLang="ru-RU" sz="1600" b="1">
                    <a:cs typeface="Times New Roman" pitchFamily="18" charset="0"/>
                  </a:endParaRPr>
                </a:p>
                <a:p>
                  <a:pPr eaLnBrk="0" hangingPunct="0"/>
                  <a:endParaRPr lang="en-GB" altLang="ru-RU" sz="1600" b="1"/>
                </a:p>
              </p:txBody>
            </p:sp>
            <p:sp>
              <p:nvSpPr>
                <p:cNvPr id="32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849" y="7369"/>
                  <a:ext cx="3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</p:grpSp>
        <p:sp>
          <p:nvSpPr>
            <p:cNvPr id="3169" name="Rectangle 120"/>
            <p:cNvSpPr>
              <a:spLocks noChangeArrowheads="1"/>
            </p:cNvSpPr>
            <p:nvPr/>
          </p:nvSpPr>
          <p:spPr bwMode="auto">
            <a:xfrm>
              <a:off x="-3" y="-3"/>
              <a:ext cx="1229" cy="777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 sz="1600"/>
            </a:p>
          </p:txBody>
        </p:sp>
      </p:grpSp>
      <p:sp>
        <p:nvSpPr>
          <p:cNvPr id="3161" name="Text Box 3"/>
          <p:cNvSpPr txBox="1">
            <a:spLocks noChangeArrowheads="1"/>
          </p:cNvSpPr>
          <p:nvPr/>
        </p:nvSpPr>
        <p:spPr bwMode="auto">
          <a:xfrm>
            <a:off x="107950" y="44450"/>
            <a:ext cx="8905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75" tIns="40887" rIns="81775" bIns="40887">
            <a:spAutoFit/>
          </a:bodyPr>
          <a:lstStyle/>
          <a:p>
            <a:pPr algn="ctr" defTabSz="817563">
              <a:spcBef>
                <a:spcPct val="50000"/>
              </a:spcBef>
            </a:pPr>
            <a:r>
              <a:rPr lang="ru-RU" altLang="ru-RU" sz="2400" b="1">
                <a:solidFill>
                  <a:srgbClr val="C00000"/>
                </a:solidFill>
                <a:latin typeface="Arial Unicode MS" pitchFamily="34" charset="-128"/>
              </a:rPr>
              <a:t>Стенды испытаний стационарных и нейтронных</a:t>
            </a:r>
            <a:r>
              <a:rPr lang="ru-RU" altLang="ru-RU" sz="2500" b="1">
                <a:solidFill>
                  <a:srgbClr val="C00000"/>
                </a:solidFill>
                <a:latin typeface="Arial Unicode MS" pitchFamily="34" charset="-128"/>
              </a:rPr>
              <a:t> технологий</a:t>
            </a:r>
          </a:p>
        </p:txBody>
      </p:sp>
      <p:sp>
        <p:nvSpPr>
          <p:cNvPr id="3162" name="Text Box 124"/>
          <p:cNvSpPr txBox="1">
            <a:spLocks noChangeArrowheads="1"/>
          </p:cNvSpPr>
          <p:nvPr/>
        </p:nvSpPr>
        <p:spPr bwMode="auto">
          <a:xfrm>
            <a:off x="3708400" y="4556125"/>
            <a:ext cx="5305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Глобус М3 (2018) – стенд испытаний стационарных технологий ТИН: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0070C0"/>
                </a:solidFill>
              </a:rPr>
              <a:t>магнитная система, дополнительный нагрев, диагностики, управление, дивертор, топливный цикл </a:t>
            </a:r>
          </a:p>
        </p:txBody>
      </p:sp>
      <p:sp>
        <p:nvSpPr>
          <p:cNvPr id="31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158" name="Object 86"/>
          <p:cNvGraphicFramePr>
            <a:graphicFrameLocks noChangeAspect="1"/>
          </p:cNvGraphicFramePr>
          <p:nvPr/>
        </p:nvGraphicFramePr>
        <p:xfrm>
          <a:off x="3344863" y="682625"/>
          <a:ext cx="5707062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Picture" r:id="rId3" imgW="4768330" imgH="2805367" progId="Word.Picture.8">
                  <p:embed/>
                </p:oleObj>
              </mc:Choice>
              <mc:Fallback>
                <p:oleObj name="Picture" r:id="rId3" imgW="4768330" imgH="2805367" progId="Word.Picture.8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614" r="3683" b="-4341"/>
                      <a:stretch>
                        <a:fillRect/>
                      </a:stretch>
                    </p:blipFill>
                    <p:spPr bwMode="auto">
                      <a:xfrm>
                        <a:off x="3344863" y="682625"/>
                        <a:ext cx="5707062" cy="34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8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0" name="Picture 3"/>
          <p:cNvPicPr>
            <a:picLocks noChangeAspect="1" noChangeArrowheads="1"/>
          </p:cNvPicPr>
          <p:nvPr/>
        </p:nvPicPr>
        <p:blipFill>
          <a:blip r:embed="rId3"/>
          <a:srcRect l="3186" r="2934"/>
          <a:stretch>
            <a:fillRect/>
          </a:stretch>
        </p:blipFill>
        <p:spPr bwMode="auto">
          <a:xfrm>
            <a:off x="4643438" y="3716338"/>
            <a:ext cx="21415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" name="TextBox 1"/>
          <p:cNvSpPr txBox="1">
            <a:spLocks noChangeArrowheads="1"/>
          </p:cNvSpPr>
          <p:nvPr/>
        </p:nvSpPr>
        <p:spPr bwMode="auto">
          <a:xfrm>
            <a:off x="179388" y="0"/>
            <a:ext cx="89646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300" b="1">
                <a:solidFill>
                  <a:srgbClr val="C00000"/>
                </a:solidFill>
                <a:latin typeface="Calibri" pitchFamily="34" charset="0"/>
              </a:rPr>
              <a:t>Стенды для развития и демонстрации жидко-солевых технологий</a:t>
            </a:r>
          </a:p>
        </p:txBody>
      </p:sp>
      <p:pic>
        <p:nvPicPr>
          <p:cNvPr id="51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73238"/>
            <a:ext cx="192881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3" name="Text Box 11"/>
          <p:cNvSpPr txBox="1">
            <a:spLocks noChangeArrowheads="1"/>
          </p:cNvSpPr>
          <p:nvPr/>
        </p:nvSpPr>
        <p:spPr bwMode="auto">
          <a:xfrm>
            <a:off x="0" y="5661025"/>
            <a:ext cx="3000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Изучение свойств материалов и характеристик теплообмена в реакторных петлях</a:t>
            </a:r>
            <a:endParaRPr lang="ru-RU" altLang="ru-RU" sz="16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84" name="Picture 10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2357438" y="642938"/>
            <a:ext cx="21431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5" name="Text Box 11"/>
          <p:cNvSpPr txBox="1">
            <a:spLocks noChangeArrowheads="1"/>
          </p:cNvSpPr>
          <p:nvPr/>
        </p:nvSpPr>
        <p:spPr bwMode="auto">
          <a:xfrm>
            <a:off x="2214563" y="4643438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Технологии очистки расплавов</a:t>
            </a:r>
            <a:endParaRPr lang="ru-RU" altLang="ru-RU" sz="16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86" name="Picture 9" descr="ɨɫŤ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714375"/>
            <a:ext cx="428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7" name="Picture 43" descr="մᡴĤ"/>
          <p:cNvPicPr>
            <a:picLocks noChangeAspect="1" noChangeArrowheads="1"/>
          </p:cNvPicPr>
          <p:nvPr/>
        </p:nvPicPr>
        <p:blipFill>
          <a:blip r:embed="rId7"/>
          <a:srcRect l="11250" r="11250"/>
          <a:stretch>
            <a:fillRect/>
          </a:stretch>
        </p:blipFill>
        <p:spPr bwMode="auto">
          <a:xfrm>
            <a:off x="7934325" y="644525"/>
            <a:ext cx="6381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79" name="Object 59"/>
          <p:cNvGraphicFramePr>
            <a:graphicFrameLocks noChangeAspect="1"/>
          </p:cNvGraphicFramePr>
          <p:nvPr/>
        </p:nvGraphicFramePr>
        <p:xfrm>
          <a:off x="5940425" y="692150"/>
          <a:ext cx="2478088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r:id="rId8" imgW="7839998" imgH="9323358" progId="">
                  <p:embed/>
                </p:oleObj>
              </mc:Choice>
              <mc:Fallback>
                <p:oleObj r:id="rId8" imgW="7839998" imgH="9323358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692150"/>
                        <a:ext cx="2478088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8" name="Стрелка вправо 3"/>
          <p:cNvSpPr>
            <a:spLocks noChangeArrowheads="1"/>
          </p:cNvSpPr>
          <p:nvPr/>
        </p:nvSpPr>
        <p:spPr bwMode="auto">
          <a:xfrm>
            <a:off x="7013575" y="2646363"/>
            <a:ext cx="987425" cy="139700"/>
          </a:xfrm>
          <a:prstGeom prst="rightArrow">
            <a:avLst>
              <a:gd name="adj1" fmla="val 50000"/>
              <a:gd name="adj2" fmla="val 502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89" name="Стрелка вправо 4"/>
          <p:cNvSpPr>
            <a:spLocks noChangeArrowheads="1"/>
          </p:cNvSpPr>
          <p:nvPr/>
        </p:nvSpPr>
        <p:spPr bwMode="auto">
          <a:xfrm flipH="1">
            <a:off x="5429250" y="1785938"/>
            <a:ext cx="857250" cy="176212"/>
          </a:xfrm>
          <a:prstGeom prst="right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90" name="Text Box 11"/>
          <p:cNvSpPr txBox="1">
            <a:spLocks noChangeArrowheads="1"/>
          </p:cNvSpPr>
          <p:nvPr/>
        </p:nvSpPr>
        <p:spPr bwMode="auto">
          <a:xfrm>
            <a:off x="4932363" y="3357563"/>
            <a:ext cx="4016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Коррозионные эксперимента в расплавах</a:t>
            </a:r>
            <a:endParaRPr lang="ru-RU" altLang="ru-RU" sz="16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91" name="Text Box 11"/>
          <p:cNvSpPr txBox="1">
            <a:spLocks noChangeArrowheads="1"/>
          </p:cNvSpPr>
          <p:nvPr/>
        </p:nvSpPr>
        <p:spPr bwMode="auto">
          <a:xfrm>
            <a:off x="6877050" y="5229225"/>
            <a:ext cx="2266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</a:rPr>
              <a:t>Эксперименты с реакторными петлями</a:t>
            </a:r>
          </a:p>
        </p:txBody>
      </p:sp>
      <p:pic>
        <p:nvPicPr>
          <p:cNvPr id="5192" name="Picture 43" descr="մᡴĤ"/>
          <p:cNvPicPr>
            <a:picLocks noChangeAspect="1" noChangeArrowheads="1"/>
          </p:cNvPicPr>
          <p:nvPr/>
        </p:nvPicPr>
        <p:blipFill>
          <a:blip r:embed="rId7"/>
          <a:srcRect l="11250" r="11250"/>
          <a:stretch>
            <a:fillRect/>
          </a:stretch>
        </p:blipFill>
        <p:spPr bwMode="auto">
          <a:xfrm>
            <a:off x="8086725" y="796925"/>
            <a:ext cx="6381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3" name="Стрелка вправо 3"/>
          <p:cNvSpPr>
            <a:spLocks noChangeArrowheads="1"/>
          </p:cNvSpPr>
          <p:nvPr/>
        </p:nvSpPr>
        <p:spPr bwMode="auto">
          <a:xfrm>
            <a:off x="7165975" y="2798763"/>
            <a:ext cx="987425" cy="139700"/>
          </a:xfrm>
          <a:prstGeom prst="rightArrow">
            <a:avLst>
              <a:gd name="adj1" fmla="val 50000"/>
              <a:gd name="adj2" fmla="val 502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239000" cy="685800"/>
          </a:xfrm>
        </p:spPr>
        <p:txBody>
          <a:bodyPr/>
          <a:lstStyle/>
          <a:p>
            <a:pPr algn="l"/>
            <a:r>
              <a:rPr lang="ru-RU" altLang="ru-RU" sz="2000" b="1" smtClean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Объемы и источники финансирования </a:t>
            </a:r>
            <a:r>
              <a:rPr lang="ru-RU" altLang="ru-RU" sz="2000" b="1" smtClean="0">
                <a:solidFill>
                  <a:srgbClr val="CC0000"/>
                </a:solidFill>
              </a:rPr>
              <a:t>Концепции</a:t>
            </a:r>
            <a:r>
              <a:rPr lang="ru-RU" altLang="ru-RU" sz="2400" b="1" smtClean="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432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763000" cy="106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Общие затраты на реализацию (в ценах 2007 года)</a:t>
            </a:r>
            <a:r>
              <a:rPr lang="ru-RU" altLang="ru-RU" sz="1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- 515,6  млрд. руб</a:t>
            </a:r>
            <a:r>
              <a:rPr lang="ru-RU" altLang="ru-RU" sz="1600">
                <a:solidFill>
                  <a:srgbClr val="000000"/>
                </a:solidFill>
                <a:latin typeface="Calibri" pitchFamily="34" charset="0"/>
              </a:rPr>
              <a:t>лей</a:t>
            </a: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в том числе: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из федерального бюджета - 461,9 млрд. рублей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из внебюджетных средств – 53,7 млрд. рублей </a:t>
            </a:r>
          </a:p>
        </p:txBody>
      </p:sp>
      <p:graphicFrame>
        <p:nvGraphicFramePr>
          <p:cNvPr id="14428" name="Object 92"/>
          <p:cNvGraphicFramePr>
            <a:graphicFrameLocks noChangeAspect="1"/>
          </p:cNvGraphicFramePr>
          <p:nvPr/>
        </p:nvGraphicFramePr>
        <p:xfrm>
          <a:off x="304800" y="5029200"/>
          <a:ext cx="19526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Диаграмма" r:id="rId3" imgW="7898760" imgH="2923560" progId="Excel.Chart.8">
                  <p:embed/>
                </p:oleObj>
              </mc:Choice>
              <mc:Fallback>
                <p:oleObj name="Диаграмма" r:id="rId3" imgW="7898760" imgH="2923560" progId="Excel.Chart.8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19526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9" name="Object 93"/>
          <p:cNvGraphicFramePr>
            <a:graphicFrameLocks noChangeAspect="1"/>
          </p:cNvGraphicFramePr>
          <p:nvPr/>
        </p:nvGraphicFramePr>
        <p:xfrm>
          <a:off x="2514600" y="4038600"/>
          <a:ext cx="2590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Диаграмма" r:id="rId5" imgW="7898760" imgH="2923560" progId="Excel.Chart.8">
                  <p:embed/>
                </p:oleObj>
              </mc:Choice>
              <mc:Fallback>
                <p:oleObj name="Диаграмма" r:id="rId5" imgW="7898760" imgH="2923560" progId="Excel.Chart.8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038600"/>
                        <a:ext cx="25908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0" name="Object 94"/>
          <p:cNvGraphicFramePr>
            <a:graphicFrameLocks noChangeAspect="1"/>
          </p:cNvGraphicFramePr>
          <p:nvPr/>
        </p:nvGraphicFramePr>
        <p:xfrm>
          <a:off x="5410200" y="2743200"/>
          <a:ext cx="34766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Диаграмма" r:id="rId7" imgW="7898760" imgH="2923560" progId="Excel.Chart.8">
                  <p:embed/>
                </p:oleObj>
              </mc:Choice>
              <mc:Fallback>
                <p:oleObj name="Диаграмма" r:id="rId7" imgW="7898760" imgH="2923560" progId="Excel.Chart.8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43200"/>
                        <a:ext cx="34766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3" name="Text Box 7"/>
          <p:cNvSpPr txBox="1">
            <a:spLocks noChangeArrowheads="1"/>
          </p:cNvSpPr>
          <p:nvPr/>
        </p:nvSpPr>
        <p:spPr bwMode="auto">
          <a:xfrm>
            <a:off x="533400" y="5867400"/>
            <a:ext cx="1752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2009-2015 годы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50,7 млрд. рублей</a:t>
            </a:r>
          </a:p>
        </p:txBody>
      </p:sp>
      <p:sp>
        <p:nvSpPr>
          <p:cNvPr id="14434" name="Text Box 8"/>
          <p:cNvSpPr txBox="1">
            <a:spLocks noChangeArrowheads="1"/>
          </p:cNvSpPr>
          <p:nvPr/>
        </p:nvSpPr>
        <p:spPr bwMode="auto">
          <a:xfrm>
            <a:off x="2971800" y="5867400"/>
            <a:ext cx="2209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2016-2030 годы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111,6 млрд. рублей</a:t>
            </a:r>
          </a:p>
        </p:txBody>
      </p:sp>
      <p:sp>
        <p:nvSpPr>
          <p:cNvPr id="14435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2286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2030-2050 годы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353,3 млрд. рублей</a:t>
            </a:r>
          </a:p>
        </p:txBody>
      </p:sp>
      <p:sp>
        <p:nvSpPr>
          <p:cNvPr id="14436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487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Calibri" pitchFamily="34" charset="0"/>
              </a:rPr>
              <a:t>Распределение затрат по статьям бюджета</a:t>
            </a:r>
          </a:p>
          <a:p>
            <a:pPr>
              <a:spcBef>
                <a:spcPct val="50000"/>
              </a:spcBef>
            </a:pPr>
            <a:r>
              <a:rPr lang="ru-RU" altLang="ru-RU">
                <a:latin typeface="Calibri" pitchFamily="34" charset="0"/>
              </a:rPr>
              <a:t>	                Федеральные целевые программы                           	   Внепрограммные мероприятия                                    </a:t>
            </a:r>
            <a:r>
              <a:rPr lang="ru-RU" altLang="ru-RU">
                <a:solidFill>
                  <a:srgbClr val="F8F8F8"/>
                </a:solidFill>
                <a:latin typeface="Calibri" pitchFamily="34" charset="0"/>
              </a:rPr>
              <a:t>В</a:t>
            </a:r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>
                <a:latin typeface="Calibri" pitchFamily="34" charset="0"/>
              </a:rPr>
              <a:t>      Внебюджетная составляющая                                                               Международные обязательства</a:t>
            </a:r>
          </a:p>
        </p:txBody>
      </p:sp>
      <p:sp>
        <p:nvSpPr>
          <p:cNvPr id="14437" name="Line 12"/>
          <p:cNvSpPr>
            <a:spLocks noChangeShapeType="1"/>
          </p:cNvSpPr>
          <p:nvPr/>
        </p:nvSpPr>
        <p:spPr bwMode="auto">
          <a:xfrm>
            <a:off x="2514600" y="37338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38" name="Line 13"/>
          <p:cNvSpPr>
            <a:spLocks noChangeShapeType="1"/>
          </p:cNvSpPr>
          <p:nvPr/>
        </p:nvSpPr>
        <p:spPr bwMode="auto">
          <a:xfrm>
            <a:off x="2971800" y="3505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39" name="Line 14"/>
          <p:cNvSpPr>
            <a:spLocks noChangeShapeType="1"/>
          </p:cNvSpPr>
          <p:nvPr/>
        </p:nvSpPr>
        <p:spPr bwMode="auto">
          <a:xfrm>
            <a:off x="3657600" y="3276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40" name="Line 15"/>
          <p:cNvSpPr>
            <a:spLocks noChangeShapeType="1"/>
          </p:cNvSpPr>
          <p:nvPr/>
        </p:nvSpPr>
        <p:spPr bwMode="auto">
          <a:xfrm flipH="1">
            <a:off x="4419600" y="3048000"/>
            <a:ext cx="76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441" name="Picture 16" descr="http://www.minatom.ru/i/head1.jpg">
            <a:hlinkClick r:id="rId9"/>
          </p:cNvPr>
          <p:cNvPicPr preferRelativeResize="0"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0" y="0"/>
            <a:ext cx="1676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42" name="Rectangle 17"/>
          <p:cNvSpPr>
            <a:spLocks noChangeArrowheads="1"/>
          </p:cNvSpPr>
          <p:nvPr/>
        </p:nvSpPr>
        <p:spPr bwMode="auto">
          <a:xfrm>
            <a:off x="1676400" y="0"/>
            <a:ext cx="746760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/>
              <a:t>Ф</a:t>
            </a:r>
            <a:r>
              <a:rPr lang="ru-RU" altLang="ru-RU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ЕДЕРАЛЬНОЕ АГЕНТСТВО ПО АТОМНОЙ ЭНЕРГИИ</a:t>
            </a:r>
            <a:r>
              <a:rPr lang="ru-RU" altLang="ru-RU" sz="900">
                <a:latin typeface="Calibri" pitchFamily="34" charset="0"/>
              </a:rPr>
              <a:t> </a:t>
            </a:r>
            <a:endParaRPr lang="ru-RU" altLang="ru-RU" sz="2400">
              <a:latin typeface="Calibri" pitchFamily="34" charset="0"/>
            </a:endParaRPr>
          </a:p>
        </p:txBody>
      </p:sp>
      <p:sp>
        <p:nvSpPr>
          <p:cNvPr id="14443" name="Rectangle 18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Calibri" pitchFamily="34" charset="0"/>
              </a:rPr>
              <a:t>09.08.2007					                 Заседание Правительства Российской Федерации</a:t>
            </a:r>
          </a:p>
        </p:txBody>
      </p:sp>
      <p:sp>
        <p:nvSpPr>
          <p:cNvPr id="14444" name="Rectangle 22"/>
          <p:cNvSpPr>
            <a:spLocks noChangeArrowheads="1"/>
          </p:cNvSpPr>
          <p:nvPr/>
        </p:nvSpPr>
        <p:spPr bwMode="auto">
          <a:xfrm>
            <a:off x="2085975" y="51435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45" name="Rectangle 23"/>
          <p:cNvSpPr>
            <a:spLocks noChangeArrowheads="1"/>
          </p:cNvSpPr>
          <p:nvPr/>
        </p:nvSpPr>
        <p:spPr bwMode="auto">
          <a:xfrm>
            <a:off x="2085975" y="5133975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46" name="Rectangle 24"/>
          <p:cNvSpPr>
            <a:spLocks noChangeArrowheads="1"/>
          </p:cNvSpPr>
          <p:nvPr/>
        </p:nvSpPr>
        <p:spPr bwMode="auto">
          <a:xfrm>
            <a:off x="2095500" y="5133975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47" name="Rectangle 26"/>
          <p:cNvSpPr>
            <a:spLocks noChangeArrowheads="1"/>
          </p:cNvSpPr>
          <p:nvPr/>
        </p:nvSpPr>
        <p:spPr bwMode="auto">
          <a:xfrm>
            <a:off x="4914900" y="4638675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48" name="Rectangle 27"/>
          <p:cNvSpPr>
            <a:spLocks noChangeArrowheads="1"/>
          </p:cNvSpPr>
          <p:nvPr/>
        </p:nvSpPr>
        <p:spPr bwMode="auto">
          <a:xfrm>
            <a:off x="4914900" y="46482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49" name="Rectangle 28"/>
          <p:cNvSpPr>
            <a:spLocks noChangeArrowheads="1"/>
          </p:cNvSpPr>
          <p:nvPr/>
        </p:nvSpPr>
        <p:spPr bwMode="auto">
          <a:xfrm>
            <a:off x="4924425" y="46482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50" name="Rectangle 29"/>
          <p:cNvSpPr>
            <a:spLocks noChangeArrowheads="1"/>
          </p:cNvSpPr>
          <p:nvPr/>
        </p:nvSpPr>
        <p:spPr bwMode="auto">
          <a:xfrm>
            <a:off x="4933950" y="46482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51" name="Rectangle 30"/>
          <p:cNvSpPr>
            <a:spLocks noChangeArrowheads="1"/>
          </p:cNvSpPr>
          <p:nvPr/>
        </p:nvSpPr>
        <p:spPr bwMode="auto">
          <a:xfrm>
            <a:off x="8705850" y="3886200"/>
            <a:ext cx="152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52" name="Rectangle 32"/>
          <p:cNvSpPr>
            <a:spLocks noChangeArrowheads="1"/>
          </p:cNvSpPr>
          <p:nvPr/>
        </p:nvSpPr>
        <p:spPr bwMode="auto">
          <a:xfrm>
            <a:off x="638175" y="5057775"/>
            <a:ext cx="1219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1835150" y="401638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Параметры гибридных бланкетов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979613" y="1125538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Жидко-солевые бланкеты</a:t>
            </a:r>
          </a:p>
        </p:txBody>
      </p:sp>
      <p:grpSp>
        <p:nvGrpSpPr>
          <p:cNvPr id="38915" name="Group 50"/>
          <p:cNvGrpSpPr>
            <a:grpSpLocks/>
          </p:cNvGrpSpPr>
          <p:nvPr/>
        </p:nvGrpSpPr>
        <p:grpSpPr bwMode="auto">
          <a:xfrm>
            <a:off x="325438" y="1889125"/>
            <a:ext cx="8593137" cy="3362325"/>
            <a:chOff x="158" y="754"/>
            <a:chExt cx="5587" cy="2218"/>
          </a:xfrm>
        </p:grpSpPr>
        <p:pic>
          <p:nvPicPr>
            <p:cNvPr id="38917" name="Picture 6" descr="ris6_"/>
            <p:cNvPicPr>
              <a:picLocks noChangeAspect="1" noChangeArrowheads="1"/>
            </p:cNvPicPr>
            <p:nvPr/>
          </p:nvPicPr>
          <p:blipFill>
            <a:blip r:embed="rId2"/>
            <a:srcRect t="-1567" b="11362"/>
            <a:stretch>
              <a:fillRect/>
            </a:stretch>
          </p:blipFill>
          <p:spPr bwMode="auto">
            <a:xfrm>
              <a:off x="158" y="1071"/>
              <a:ext cx="213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18" name="Group 8"/>
            <p:cNvGrpSpPr>
              <a:grpSpLocks noChangeAspect="1"/>
            </p:cNvGrpSpPr>
            <p:nvPr/>
          </p:nvGrpSpPr>
          <p:grpSpPr bwMode="auto">
            <a:xfrm>
              <a:off x="2336" y="754"/>
              <a:ext cx="3409" cy="2218"/>
              <a:chOff x="2260" y="1297"/>
              <a:chExt cx="10733" cy="6984"/>
            </a:xfrm>
          </p:grpSpPr>
          <p:sp>
            <p:nvSpPr>
              <p:cNvPr id="38924" name="AutoShape 9"/>
              <p:cNvSpPr>
                <a:spLocks noChangeAspect="1" noChangeArrowheads="1"/>
              </p:cNvSpPr>
              <p:nvPr/>
            </p:nvSpPr>
            <p:spPr bwMode="auto">
              <a:xfrm>
                <a:off x="2260" y="1297"/>
                <a:ext cx="10350" cy="69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38925" name="Oval 28"/>
              <p:cNvSpPr>
                <a:spLocks noChangeArrowheads="1"/>
              </p:cNvSpPr>
              <p:nvPr/>
            </p:nvSpPr>
            <p:spPr bwMode="auto">
              <a:xfrm>
                <a:off x="5770" y="4667"/>
                <a:ext cx="1080" cy="100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26" name="Oval 27"/>
              <p:cNvSpPr>
                <a:spLocks noChangeArrowheads="1"/>
              </p:cNvSpPr>
              <p:nvPr/>
            </p:nvSpPr>
            <p:spPr bwMode="auto">
              <a:xfrm>
                <a:off x="7751" y="4667"/>
                <a:ext cx="1078" cy="100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27" name="Rectangle 26"/>
              <p:cNvSpPr>
                <a:spLocks noChangeArrowheads="1"/>
              </p:cNvSpPr>
              <p:nvPr/>
            </p:nvSpPr>
            <p:spPr bwMode="auto">
              <a:xfrm>
                <a:off x="6310" y="4667"/>
                <a:ext cx="1980" cy="1008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28" name="Rectangle 25"/>
              <p:cNvSpPr>
                <a:spLocks noChangeArrowheads="1"/>
              </p:cNvSpPr>
              <p:nvPr/>
            </p:nvSpPr>
            <p:spPr bwMode="auto">
              <a:xfrm>
                <a:off x="6310" y="5099"/>
                <a:ext cx="1980" cy="1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29" name="Rectangle 24"/>
              <p:cNvSpPr>
                <a:spLocks noChangeArrowheads="1"/>
              </p:cNvSpPr>
              <p:nvPr/>
            </p:nvSpPr>
            <p:spPr bwMode="auto">
              <a:xfrm>
                <a:off x="6310" y="5388"/>
                <a:ext cx="1981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0" name="Rectangle 23"/>
              <p:cNvSpPr>
                <a:spLocks noChangeArrowheads="1"/>
              </p:cNvSpPr>
              <p:nvPr/>
            </p:nvSpPr>
            <p:spPr bwMode="auto">
              <a:xfrm>
                <a:off x="6310" y="4811"/>
                <a:ext cx="1981" cy="14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1" name="Oval 22"/>
              <p:cNvSpPr>
                <a:spLocks noChangeArrowheads="1"/>
              </p:cNvSpPr>
              <p:nvPr/>
            </p:nvSpPr>
            <p:spPr bwMode="auto">
              <a:xfrm>
                <a:off x="5770" y="1913"/>
                <a:ext cx="1080" cy="10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2" name="Oval 21"/>
              <p:cNvSpPr>
                <a:spLocks noChangeArrowheads="1"/>
              </p:cNvSpPr>
              <p:nvPr/>
            </p:nvSpPr>
            <p:spPr bwMode="auto">
              <a:xfrm>
                <a:off x="7751" y="1913"/>
                <a:ext cx="1078" cy="10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3" name="Rectangle 20"/>
              <p:cNvSpPr>
                <a:spLocks noChangeArrowheads="1"/>
              </p:cNvSpPr>
              <p:nvPr/>
            </p:nvSpPr>
            <p:spPr bwMode="auto">
              <a:xfrm>
                <a:off x="6310" y="1913"/>
                <a:ext cx="1980" cy="1008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4" name="Rectangle 19"/>
              <p:cNvSpPr>
                <a:spLocks noChangeArrowheads="1"/>
              </p:cNvSpPr>
              <p:nvPr/>
            </p:nvSpPr>
            <p:spPr bwMode="auto">
              <a:xfrm>
                <a:off x="6310" y="2364"/>
                <a:ext cx="1980" cy="14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5" name="Rectangle 18"/>
              <p:cNvSpPr>
                <a:spLocks noChangeArrowheads="1"/>
              </p:cNvSpPr>
              <p:nvPr/>
            </p:nvSpPr>
            <p:spPr bwMode="auto">
              <a:xfrm>
                <a:off x="6310" y="2633"/>
                <a:ext cx="1981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sp>
            <p:nvSpPr>
              <p:cNvPr id="38936" name="Rectangle 17"/>
              <p:cNvSpPr>
                <a:spLocks noChangeArrowheads="1"/>
              </p:cNvSpPr>
              <p:nvPr/>
            </p:nvSpPr>
            <p:spPr bwMode="auto">
              <a:xfrm>
                <a:off x="6310" y="2093"/>
                <a:ext cx="1981" cy="14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endParaRPr lang="ru-RU" altLang="ru-RU"/>
              </a:p>
            </p:txBody>
          </p:sp>
          <p:cxnSp>
            <p:nvCxnSpPr>
              <p:cNvPr id="38937" name="AutoShape 16"/>
              <p:cNvCxnSpPr>
                <a:cxnSpLocks noChangeShapeType="1"/>
              </p:cNvCxnSpPr>
              <p:nvPr/>
            </p:nvCxnSpPr>
            <p:spPr bwMode="auto">
              <a:xfrm rot="10800000" flipV="1">
                <a:off x="5410" y="5171"/>
                <a:ext cx="360" cy="361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8938" name="AutoShape 15"/>
              <p:cNvCxnSpPr>
                <a:cxnSpLocks noChangeShapeType="1"/>
              </p:cNvCxnSpPr>
              <p:nvPr/>
            </p:nvCxnSpPr>
            <p:spPr bwMode="auto">
              <a:xfrm>
                <a:off x="8829" y="5171"/>
                <a:ext cx="361" cy="361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8939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5050" y="6540"/>
                <a:ext cx="360" cy="360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8940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8829" y="7332"/>
                <a:ext cx="361" cy="360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8941" name="Line 12"/>
              <p:cNvSpPr>
                <a:spLocks noChangeShapeType="1"/>
              </p:cNvSpPr>
              <p:nvPr/>
            </p:nvSpPr>
            <p:spPr bwMode="auto">
              <a:xfrm flipV="1">
                <a:off x="5410" y="5532"/>
                <a:ext cx="1" cy="10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Line 11"/>
              <p:cNvSpPr>
                <a:spLocks noChangeShapeType="1"/>
              </p:cNvSpPr>
              <p:nvPr/>
            </p:nvSpPr>
            <p:spPr bwMode="auto">
              <a:xfrm>
                <a:off x="5136" y="7665"/>
                <a:ext cx="3693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Line 10"/>
              <p:cNvSpPr>
                <a:spLocks noChangeShapeType="1"/>
              </p:cNvSpPr>
              <p:nvPr/>
            </p:nvSpPr>
            <p:spPr bwMode="auto">
              <a:xfrm>
                <a:off x="9190" y="5532"/>
                <a:ext cx="1" cy="187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38944" name="AutoShape 7"/>
              <p:cNvCxnSpPr>
                <a:cxnSpLocks noChangeShapeType="1"/>
              </p:cNvCxnSpPr>
              <p:nvPr/>
            </p:nvCxnSpPr>
            <p:spPr bwMode="auto">
              <a:xfrm rot="10800000">
                <a:off x="4150" y="2364"/>
                <a:ext cx="1620" cy="0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945" name="AutoShape 6"/>
              <p:cNvCxnSpPr>
                <a:cxnSpLocks noChangeShapeType="1"/>
              </p:cNvCxnSpPr>
              <p:nvPr/>
            </p:nvCxnSpPr>
            <p:spPr bwMode="auto">
              <a:xfrm rot="10800000" flipV="1">
                <a:off x="8829" y="2364"/>
                <a:ext cx="1621" cy="0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8946" name="Text Box 4"/>
              <p:cNvSpPr txBox="1">
                <a:spLocks noChangeArrowheads="1"/>
              </p:cNvSpPr>
              <p:nvPr/>
            </p:nvSpPr>
            <p:spPr bwMode="auto">
              <a:xfrm>
                <a:off x="8763" y="4434"/>
                <a:ext cx="423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000000"/>
                    </a:solidFill>
                    <a:ea typeface="MS Mincho" pitchFamily="49" charset="-128"/>
                  </a:rPr>
                  <a:t>Hear exchanger, primary loop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47" name="Text Box 3"/>
              <p:cNvSpPr txBox="1">
                <a:spLocks noChangeArrowheads="1"/>
              </p:cNvSpPr>
              <p:nvPr/>
            </p:nvSpPr>
            <p:spPr bwMode="auto">
              <a:xfrm>
                <a:off x="8380" y="2813"/>
                <a:ext cx="42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000000"/>
                    </a:solidFill>
                    <a:ea typeface="MS Mincho" pitchFamily="49" charset="-128"/>
                  </a:rPr>
                  <a:t>Hear exchanger, secondary loop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48" name="Text Box 2"/>
              <p:cNvSpPr txBox="1">
                <a:spLocks noChangeArrowheads="1"/>
              </p:cNvSpPr>
              <p:nvPr/>
            </p:nvSpPr>
            <p:spPr bwMode="auto">
              <a:xfrm>
                <a:off x="2260" y="2003"/>
                <a:ext cx="207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000000"/>
                    </a:solidFill>
                    <a:ea typeface="MS Mincho" pitchFamily="49" charset="-128"/>
                  </a:rPr>
                  <a:t>Heat transfer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49" name="Text Box 5"/>
              <p:cNvSpPr txBox="1">
                <a:spLocks noChangeArrowheads="1"/>
              </p:cNvSpPr>
              <p:nvPr/>
            </p:nvSpPr>
            <p:spPr bwMode="auto">
              <a:xfrm>
                <a:off x="2402" y="4584"/>
                <a:ext cx="3383" cy="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Molten salt</a:t>
                </a:r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 </a:t>
                </a:r>
              </a:p>
              <a:p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85% 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FLiNaK</a:t>
                </a:r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+15% 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ThF</a:t>
                </a:r>
                <a:r>
                  <a:rPr lang="ru-RU" altLang="ja-JP" sz="1100" baseline="-25000">
                    <a:solidFill>
                      <a:srgbClr val="FF0000"/>
                    </a:solidFill>
                    <a:ea typeface="MS Mincho" pitchFamily="49" charset="-128"/>
                  </a:rPr>
                  <a:t>4</a:t>
                </a:r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580ºС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 </a:t>
                </a:r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5.86 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kg</a:t>
                </a:r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/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s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50" name="Text Box 5"/>
              <p:cNvSpPr txBox="1">
                <a:spLocks noChangeArrowheads="1"/>
              </p:cNvSpPr>
              <p:nvPr/>
            </p:nvSpPr>
            <p:spPr bwMode="auto">
              <a:xfrm>
                <a:off x="9518" y="4995"/>
                <a:ext cx="1665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550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º</a:t>
                </a:r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С</a:t>
                </a:r>
              </a:p>
              <a:p>
                <a:r>
                  <a:rPr lang="ru-RU" altLang="ja-JP" sz="1100">
                    <a:solidFill>
                      <a:srgbClr val="FF0000"/>
                    </a:solidFill>
                    <a:ea typeface="MS Mincho" pitchFamily="49" charset="-128"/>
                  </a:rPr>
                  <a:t>1 </a:t>
                </a:r>
                <a:r>
                  <a:rPr lang="en-US" altLang="ja-JP" sz="1100">
                    <a:solidFill>
                      <a:srgbClr val="FF0000"/>
                    </a:solidFill>
                    <a:ea typeface="MS Mincho" pitchFamily="49" charset="-128"/>
                  </a:rPr>
                  <a:t>bar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51" name="Прямоугольник 35"/>
              <p:cNvSpPr>
                <a:spLocks noChangeArrowheads="1"/>
              </p:cNvSpPr>
              <p:nvPr/>
            </p:nvSpPr>
            <p:spPr bwMode="auto">
              <a:xfrm>
                <a:off x="3766" y="3146"/>
                <a:ext cx="2790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Molten salt</a:t>
                </a:r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 </a:t>
                </a:r>
              </a:p>
              <a:p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92% 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NaBF</a:t>
                </a:r>
                <a:r>
                  <a:rPr lang="ru-RU" altLang="ja-JP" sz="1100" baseline="-25000">
                    <a:solidFill>
                      <a:srgbClr val="00B050"/>
                    </a:solidFill>
                    <a:ea typeface="MS Mincho" pitchFamily="49" charset="-128"/>
                  </a:rPr>
                  <a:t>4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+</a:t>
                </a:r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8%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 NaF </a:t>
                </a:r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539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º</a:t>
                </a:r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С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52" name="Прямоугольник 36"/>
              <p:cNvSpPr>
                <a:spLocks noChangeArrowheads="1"/>
              </p:cNvSpPr>
              <p:nvPr/>
            </p:nvSpPr>
            <p:spPr bwMode="auto">
              <a:xfrm>
                <a:off x="9010" y="3520"/>
                <a:ext cx="1171" cy="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480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º</a:t>
                </a:r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С</a:t>
                </a:r>
              </a:p>
              <a:p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1.7 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kg</a:t>
                </a:r>
                <a:r>
                  <a:rPr lang="ru-RU" altLang="ja-JP" sz="1100">
                    <a:solidFill>
                      <a:srgbClr val="00B050"/>
                    </a:solidFill>
                    <a:ea typeface="MS Mincho" pitchFamily="49" charset="-128"/>
                  </a:rPr>
                  <a:t>/</a:t>
                </a:r>
                <a:r>
                  <a:rPr lang="en-US" altLang="ja-JP" sz="1100">
                    <a:solidFill>
                      <a:srgbClr val="00B050"/>
                    </a:solidFill>
                    <a:ea typeface="MS Mincho" pitchFamily="49" charset="-128"/>
                  </a:rPr>
                  <a:t>s</a:t>
                </a:r>
                <a:endParaRPr lang="ru-RU" altLang="ru-RU">
                  <a:ea typeface="MS Mincho" pitchFamily="49" charset="-128"/>
                </a:endParaRPr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 rot="5400000">
                <a:off x="7249" y="3637"/>
                <a:ext cx="1804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rot="5400000" flipH="1" flipV="1">
                <a:off x="5605" y="3637"/>
                <a:ext cx="1804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955" name="Рисунок 7" descr="Безымянный1.bmp"/>
              <p:cNvPicPr>
                <a:picLocks noChangeAspect="1"/>
              </p:cNvPicPr>
              <p:nvPr/>
            </p:nvPicPr>
            <p:blipFill>
              <a:blip r:embed="rId3"/>
              <a:srcRect l="4688" t="2164" r="4688" b="2164"/>
              <a:stretch>
                <a:fillRect/>
              </a:stretch>
            </p:blipFill>
            <p:spPr bwMode="auto">
              <a:xfrm>
                <a:off x="3766" y="6227"/>
                <a:ext cx="2191" cy="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56" name="Прямоугольник 46"/>
              <p:cNvSpPr>
                <a:spLocks noChangeArrowheads="1"/>
              </p:cNvSpPr>
              <p:nvPr/>
            </p:nvSpPr>
            <p:spPr bwMode="auto">
              <a:xfrm>
                <a:off x="4451" y="1503"/>
                <a:ext cx="1260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ru-RU" altLang="ja-JP" sz="1100">
                    <a:solidFill>
                      <a:srgbClr val="0070C0"/>
                    </a:solidFill>
                    <a:ea typeface="MS Mincho" pitchFamily="49" charset="-128"/>
                  </a:rPr>
                  <a:t>140</a:t>
                </a:r>
                <a:r>
                  <a:rPr lang="en-US" altLang="ja-JP" sz="1100">
                    <a:solidFill>
                      <a:srgbClr val="0070C0"/>
                    </a:solidFill>
                    <a:ea typeface="MS Mincho" pitchFamily="49" charset="-128"/>
                  </a:rPr>
                  <a:t>º</a:t>
                </a:r>
                <a:r>
                  <a:rPr lang="ru-RU" altLang="ja-JP" sz="1100">
                    <a:solidFill>
                      <a:srgbClr val="0070C0"/>
                    </a:solidFill>
                    <a:ea typeface="MS Mincho" pitchFamily="49" charset="-128"/>
                  </a:rPr>
                  <a:t>С</a:t>
                </a:r>
              </a:p>
              <a:p>
                <a:r>
                  <a:rPr lang="ru-RU" altLang="ja-JP" sz="1100">
                    <a:solidFill>
                      <a:srgbClr val="0070C0"/>
                    </a:solidFill>
                    <a:ea typeface="MS Mincho" pitchFamily="49" charset="-128"/>
                  </a:rPr>
                  <a:t>10 </a:t>
                </a:r>
                <a:r>
                  <a:rPr lang="en-US" altLang="ja-JP" sz="1100">
                    <a:solidFill>
                      <a:srgbClr val="0070C0"/>
                    </a:solidFill>
                    <a:ea typeface="MS Mincho" pitchFamily="49" charset="-128"/>
                  </a:rPr>
                  <a:t>bar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57" name="Прямоугольник 45"/>
              <p:cNvSpPr>
                <a:spLocks noChangeArrowheads="1"/>
              </p:cNvSpPr>
              <p:nvPr/>
            </p:nvSpPr>
            <p:spPr bwMode="auto">
              <a:xfrm>
                <a:off x="9244" y="1626"/>
                <a:ext cx="1079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0070C0"/>
                    </a:solidFill>
                    <a:ea typeface="MS Mincho" pitchFamily="49" charset="-128"/>
                  </a:rPr>
                  <a:t>water</a:t>
                </a:r>
              </a:p>
              <a:p>
                <a:r>
                  <a:rPr lang="ru-RU" altLang="ja-JP" sz="1100">
                    <a:solidFill>
                      <a:srgbClr val="0070C0"/>
                    </a:solidFill>
                    <a:ea typeface="MS Mincho" pitchFamily="49" charset="-128"/>
                  </a:rPr>
                  <a:t>20</a:t>
                </a:r>
                <a:r>
                  <a:rPr lang="en-US" altLang="ja-JP" sz="1100">
                    <a:solidFill>
                      <a:srgbClr val="0070C0"/>
                    </a:solidFill>
                    <a:ea typeface="MS Mincho" pitchFamily="49" charset="-128"/>
                  </a:rPr>
                  <a:t>º</a:t>
                </a:r>
                <a:r>
                  <a:rPr lang="ru-RU" altLang="ja-JP" sz="1100">
                    <a:solidFill>
                      <a:srgbClr val="0070C0"/>
                    </a:solidFill>
                    <a:ea typeface="MS Mincho" pitchFamily="49" charset="-128"/>
                  </a:rPr>
                  <a:t>С</a:t>
                </a:r>
                <a:endParaRPr lang="ru-RU" altLang="ru-RU">
                  <a:ea typeface="MS Mincho" pitchFamily="49" charset="-128"/>
                </a:endParaRPr>
              </a:p>
            </p:txBody>
          </p:sp>
          <p:sp>
            <p:nvSpPr>
              <p:cNvPr id="38958" name="Text Box 5"/>
              <p:cNvSpPr txBox="1">
                <a:spLocks noChangeArrowheads="1"/>
              </p:cNvSpPr>
              <p:nvPr/>
            </p:nvSpPr>
            <p:spPr bwMode="auto">
              <a:xfrm>
                <a:off x="5951" y="6765"/>
                <a:ext cx="4230" cy="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008" tIns="32004" rIns="64008" bIns="32004"/>
              <a:lstStyle/>
              <a:p>
                <a:r>
                  <a:rPr lang="en-US" altLang="ja-JP" sz="1100">
                    <a:solidFill>
                      <a:srgbClr val="000000"/>
                    </a:solidFill>
                    <a:ea typeface="MS Mincho" pitchFamily="49" charset="-128"/>
                  </a:rPr>
                  <a:t>Molten salt blanket module Thermal power 175 kW</a:t>
                </a:r>
                <a:endParaRPr lang="ru-RU" altLang="ru-RU">
                  <a:ea typeface="MS Mincho" pitchFamily="49" charset="-128"/>
                </a:endParaRPr>
              </a:p>
            </p:txBody>
          </p:sp>
        </p:grpSp>
        <p:sp>
          <p:nvSpPr>
            <p:cNvPr id="38919" name="Text Box 45"/>
            <p:cNvSpPr txBox="1">
              <a:spLocks noChangeArrowheads="1"/>
            </p:cNvSpPr>
            <p:nvPr/>
          </p:nvSpPr>
          <p:spPr bwMode="auto">
            <a:xfrm>
              <a:off x="1746" y="2160"/>
              <a:ext cx="635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200"/>
                <a:t>Primary loop</a:t>
              </a:r>
              <a:endParaRPr lang="ru-RU" altLang="ru-RU" sz="1200"/>
            </a:p>
          </p:txBody>
        </p:sp>
        <p:sp>
          <p:nvSpPr>
            <p:cNvPr id="38920" name="Text Box 46"/>
            <p:cNvSpPr txBox="1">
              <a:spLocks noChangeArrowheads="1"/>
            </p:cNvSpPr>
            <p:nvPr/>
          </p:nvSpPr>
          <p:spPr bwMode="auto">
            <a:xfrm>
              <a:off x="1837" y="1207"/>
              <a:ext cx="63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200"/>
                <a:t>Secondary loop</a:t>
              </a:r>
              <a:endParaRPr lang="ru-RU" altLang="ru-RU" sz="1200"/>
            </a:p>
          </p:txBody>
        </p:sp>
        <p:sp>
          <p:nvSpPr>
            <p:cNvPr id="38921" name="Text Box 47"/>
            <p:cNvSpPr txBox="1">
              <a:spLocks noChangeArrowheads="1"/>
            </p:cNvSpPr>
            <p:nvPr/>
          </p:nvSpPr>
          <p:spPr bwMode="auto">
            <a:xfrm>
              <a:off x="1791" y="1842"/>
              <a:ext cx="45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200"/>
                <a:t>Cooler</a:t>
              </a:r>
              <a:endParaRPr lang="ru-RU" altLang="ru-RU" sz="1200"/>
            </a:p>
          </p:txBody>
        </p:sp>
        <p:sp>
          <p:nvSpPr>
            <p:cNvPr id="38922" name="Text Box 48"/>
            <p:cNvSpPr txBox="1">
              <a:spLocks noChangeArrowheads="1"/>
            </p:cNvSpPr>
            <p:nvPr/>
          </p:nvSpPr>
          <p:spPr bwMode="auto">
            <a:xfrm>
              <a:off x="370" y="2659"/>
              <a:ext cx="50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200"/>
                <a:t>Drain vessel</a:t>
              </a:r>
              <a:endParaRPr lang="ru-RU" altLang="ru-RU" sz="1200"/>
            </a:p>
          </p:txBody>
        </p:sp>
        <p:sp>
          <p:nvSpPr>
            <p:cNvPr id="38923" name="Text Box 49"/>
            <p:cNvSpPr txBox="1">
              <a:spLocks noChangeArrowheads="1"/>
            </p:cNvSpPr>
            <p:nvPr/>
          </p:nvSpPr>
          <p:spPr bwMode="auto">
            <a:xfrm>
              <a:off x="370" y="1071"/>
              <a:ext cx="559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200"/>
                <a:t>Storage</a:t>
              </a:r>
              <a:endParaRPr lang="ru-RU" altLang="ru-RU" sz="1200"/>
            </a:p>
          </p:txBody>
        </p:sp>
      </p:grp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2987675" y="4763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Ключевые события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88938"/>
            <a:ext cx="899953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987675" y="4763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Ключевые события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238"/>
            <a:ext cx="9032875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112713"/>
            <a:ext cx="9155113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2987675" y="4763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Дорожная карта 2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28613"/>
            <a:ext cx="9001125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2987675" y="4763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Дорожная карта 3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393700"/>
            <a:ext cx="909796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6858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C0000"/>
                </a:solidFill>
              </a:rPr>
              <a:t>Национальная база УТС</a:t>
            </a:r>
          </a:p>
        </p:txBody>
      </p:sp>
      <p:pic>
        <p:nvPicPr>
          <p:cNvPr id="45058" name="Picture 5" descr="C:\Documents and Settings\kuteevbv\Desktop\Курчатов\Strategy\FusionRF\Концепция УТС в России\Концепция2\Стратегия1\Стратегия от 100707\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57400"/>
            <a:ext cx="55086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Line 6"/>
          <p:cNvSpPr>
            <a:spLocks noChangeShapeType="1"/>
          </p:cNvSpPr>
          <p:nvPr/>
        </p:nvSpPr>
        <p:spPr bwMode="auto">
          <a:xfrm flipH="1">
            <a:off x="3429000" y="1295400"/>
            <a:ext cx="457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3886200" y="1066800"/>
            <a:ext cx="4800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Северо-западный федеральный округ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НИИЭФА, ФТИ РАН, СПБГПУ, СПбГУ</a:t>
            </a:r>
            <a:endParaRPr lang="ru-RU" altLang="ru-RU" sz="16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52400" y="1447800"/>
            <a:ext cx="20574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Центральный федеральный округ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РНЦ «Курчатовский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            институт»,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НИКИЭТ,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ВНИИНМ,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ТРИНИТИ,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altLang="ru-RU" sz="1600"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ОИВТ РАН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ИОФ РАН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ИПМ РАН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ФИ РАН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МИФИ, МГТУ, МФТИ, МЭИ</a:t>
            </a:r>
          </a:p>
        </p:txBody>
      </p:sp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2133600" y="20574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228600" y="5334000"/>
            <a:ext cx="2895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Приволжский федеральный округ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ИПФ РАН, ВНИИЭФ, ННГУ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4800600" y="5029200"/>
            <a:ext cx="3810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Calibri" pitchFamily="34" charset="0"/>
              </a:rPr>
              <a:t>Сибирский федеральный округ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Calibri" pitchFamily="34" charset="0"/>
              </a:rPr>
              <a:t>ИЯФ СОРАН, ИСЭ РАН, НГУ, ТГПУ,</a:t>
            </a:r>
          </a:p>
        </p:txBody>
      </p:sp>
      <p:sp>
        <p:nvSpPr>
          <p:cNvPr id="45065" name="Line 12"/>
          <p:cNvSpPr>
            <a:spLocks noChangeShapeType="1"/>
          </p:cNvSpPr>
          <p:nvPr/>
        </p:nvSpPr>
        <p:spPr bwMode="auto">
          <a:xfrm flipV="1">
            <a:off x="381000" y="3886200"/>
            <a:ext cx="3124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 flipV="1">
            <a:off x="4800600" y="4495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7" name="Rectangle 14"/>
          <p:cNvSpPr>
            <a:spLocks noChangeArrowheads="1"/>
          </p:cNvSpPr>
          <p:nvPr/>
        </p:nvSpPr>
        <p:spPr bwMode="auto">
          <a:xfrm>
            <a:off x="4191000" y="5943600"/>
            <a:ext cx="373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  <a:latin typeface="Calibri" pitchFamily="34" charset="0"/>
              </a:rPr>
              <a:t>Исследования, технологии, кадры</a:t>
            </a:r>
          </a:p>
        </p:txBody>
      </p:sp>
      <p:pic>
        <p:nvPicPr>
          <p:cNvPr id="45068" name="Picture 15" descr="http://www.minatom.ru/i/head1.jpg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1676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Rectangle 16"/>
          <p:cNvSpPr>
            <a:spLocks noChangeArrowheads="1"/>
          </p:cNvSpPr>
          <p:nvPr/>
        </p:nvSpPr>
        <p:spPr bwMode="auto">
          <a:xfrm>
            <a:off x="1676400" y="0"/>
            <a:ext cx="7467600" cy="3698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Ф</a:t>
            </a:r>
            <a:r>
              <a:rPr lang="ru-RU" altLang="ru-RU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ЕДЕРАЛЬНОЕ АГЕНТСТВО ПО АТОМНОЙ ЭНЕРГИИ</a:t>
            </a:r>
            <a:r>
              <a:rPr lang="ru-RU" altLang="ru-RU" sz="900">
                <a:latin typeface="Calibri" pitchFamily="34" charset="0"/>
              </a:rPr>
              <a:t> </a:t>
            </a:r>
            <a:endParaRPr lang="ru-RU" altLang="ru-RU" sz="2400">
              <a:latin typeface="Calibri" pitchFamily="34" charset="0"/>
            </a:endParaRPr>
          </a:p>
        </p:txBody>
      </p:sp>
      <p:sp>
        <p:nvSpPr>
          <p:cNvPr id="45070" name="Rectangle 17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Calibri" pitchFamily="34" charset="0"/>
              </a:rPr>
              <a:t>09.08.2007					                            Заседание Правительства Российской Федерации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44463" y="577850"/>
            <a:ext cx="878522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	1 г нейтронов в день!</a:t>
            </a:r>
          </a:p>
          <a:p>
            <a:r>
              <a:rPr lang="ru-RU" altLang="ru-RU"/>
              <a:t>			365 г нейтронов в год</a:t>
            </a:r>
          </a:p>
          <a:p>
            <a:endParaRPr lang="ru-RU" altLang="ru-RU"/>
          </a:p>
          <a:p>
            <a:r>
              <a:rPr lang="ru-RU" altLang="ru-RU"/>
              <a:t>			1 кг трития в год</a:t>
            </a:r>
          </a:p>
          <a:p>
            <a:r>
              <a:rPr lang="ru-RU" altLang="ru-RU"/>
              <a:t>			100 </a:t>
            </a:r>
            <a:r>
              <a:rPr lang="en-US" altLang="ru-RU"/>
              <a:t>$M </a:t>
            </a:r>
            <a:r>
              <a:rPr lang="ru-RU" altLang="ru-RU"/>
              <a:t>в год продукции		</a:t>
            </a:r>
            <a:r>
              <a:rPr lang="en-US" altLang="ru-RU"/>
              <a:t>T</a:t>
            </a:r>
            <a:r>
              <a:rPr lang="ru-RU" altLang="ru-RU"/>
              <a:t>ритий</a:t>
            </a:r>
          </a:p>
          <a:p>
            <a:r>
              <a:rPr lang="ru-RU" altLang="ru-RU"/>
              <a:t>		</a:t>
            </a:r>
          </a:p>
          <a:p>
            <a:r>
              <a:rPr lang="ru-RU" altLang="ru-RU"/>
              <a:t>			80</a:t>
            </a:r>
            <a:r>
              <a:rPr lang="en-US" altLang="ru-RU"/>
              <a:t>/</a:t>
            </a:r>
            <a:r>
              <a:rPr lang="ru-RU" altLang="ru-RU"/>
              <a:t>320 кг в год			Плутоний</a:t>
            </a:r>
            <a:r>
              <a:rPr lang="en-US" altLang="ru-RU"/>
              <a:t>/</a:t>
            </a:r>
            <a:r>
              <a:rPr lang="ru-RU" altLang="ru-RU"/>
              <a:t>Уран 	</a:t>
            </a:r>
          </a:p>
          <a:p>
            <a:r>
              <a:rPr lang="ru-RU" altLang="ru-RU"/>
              <a:t>			3 М</a:t>
            </a:r>
            <a:r>
              <a:rPr lang="en-US" altLang="ru-RU"/>
              <a:t>$ </a:t>
            </a:r>
            <a:r>
              <a:rPr lang="ru-RU" altLang="ru-RU"/>
              <a:t>в год при 1 н-нукл</a:t>
            </a:r>
          </a:p>
          <a:p>
            <a:r>
              <a:rPr lang="ru-RU" altLang="ru-RU"/>
              <a:t>			12 М</a:t>
            </a:r>
            <a:r>
              <a:rPr lang="en-US" altLang="ru-RU"/>
              <a:t>$ </a:t>
            </a:r>
            <a:r>
              <a:rPr lang="ru-RU" altLang="ru-RU"/>
              <a:t>в год при 4 н-нукл</a:t>
            </a:r>
          </a:p>
          <a:p>
            <a:endParaRPr lang="en-US" altLang="ru-RU"/>
          </a:p>
          <a:p>
            <a:r>
              <a:rPr lang="en-US" altLang="ru-RU"/>
              <a:t>			</a:t>
            </a:r>
            <a:r>
              <a:rPr lang="ru-RU" altLang="ru-RU"/>
              <a:t>20 МВт мощности Д-Т синтеза</a:t>
            </a:r>
          </a:p>
          <a:p>
            <a:r>
              <a:rPr lang="ru-RU" altLang="ru-RU"/>
              <a:t>			</a:t>
            </a:r>
            <a:r>
              <a:rPr lang="en-US" altLang="ru-RU"/>
              <a:t>260 </a:t>
            </a:r>
            <a:r>
              <a:rPr lang="ru-RU" altLang="ru-RU"/>
              <a:t>МВт мощности прямого деления </a:t>
            </a:r>
            <a:r>
              <a:rPr lang="en-US" altLang="ru-RU"/>
              <a:t>U238/Th232</a:t>
            </a:r>
          </a:p>
          <a:p>
            <a:r>
              <a:rPr lang="en-US" altLang="ru-RU"/>
              <a:t>			</a:t>
            </a:r>
            <a:r>
              <a:rPr lang="ru-RU" altLang="ru-RU"/>
              <a:t>20 МВт мощности на гамма-захвате 4 нейтронов</a:t>
            </a:r>
          </a:p>
          <a:p>
            <a:r>
              <a:rPr lang="ru-RU" altLang="ru-RU"/>
              <a:t>			5 МВт мощности на альфа-захвате лития</a:t>
            </a:r>
          </a:p>
          <a:p>
            <a:r>
              <a:rPr lang="ru-RU" altLang="ru-RU"/>
              <a:t>			40 МВт мощности нагрева</a:t>
            </a:r>
          </a:p>
          <a:p>
            <a:r>
              <a:rPr lang="ru-RU" altLang="ru-RU"/>
              <a:t>			130 МВт + 20 МВт нагрев плюс поле</a:t>
            </a:r>
          </a:p>
          <a:p>
            <a:r>
              <a:rPr lang="ru-RU" altLang="ru-RU"/>
              <a:t>			</a:t>
            </a:r>
            <a:r>
              <a:rPr lang="en-US" altLang="ru-RU"/>
              <a:t>~</a:t>
            </a:r>
            <a:r>
              <a:rPr lang="ru-RU" altLang="ru-RU"/>
              <a:t>Мощность теплоотвода</a:t>
            </a:r>
            <a:r>
              <a:rPr lang="en-US" altLang="ru-RU"/>
              <a:t> 500 </a:t>
            </a:r>
            <a:r>
              <a:rPr lang="ru-RU" altLang="ru-RU"/>
              <a:t>МВт </a:t>
            </a:r>
          </a:p>
          <a:p>
            <a:r>
              <a:rPr lang="ru-RU" altLang="ru-RU"/>
              <a:t>			200 МВт электроэнергии</a:t>
            </a:r>
          </a:p>
          <a:p>
            <a:r>
              <a:rPr lang="ru-RU" altLang="ru-RU"/>
              <a:t>			200 </a:t>
            </a:r>
            <a:r>
              <a:rPr lang="en-US" altLang="ru-RU"/>
              <a:t>$M </a:t>
            </a:r>
            <a:r>
              <a:rPr lang="ru-RU" altLang="ru-RU"/>
              <a:t>в год продукции 		Электричество </a:t>
            </a:r>
          </a:p>
          <a:p>
            <a:r>
              <a:rPr lang="ru-RU" altLang="ru-RU"/>
              <a:t>			</a:t>
            </a:r>
          </a:p>
          <a:p>
            <a:r>
              <a:rPr lang="ru-RU" altLang="ru-RU"/>
              <a:t>			МА при </a:t>
            </a:r>
            <a:r>
              <a:rPr lang="en-US" altLang="ru-RU"/>
              <a:t>keff = 0</a:t>
            </a:r>
            <a:r>
              <a:rPr lang="ru-RU" altLang="ru-RU"/>
              <a:t>,95 можно уничтожить до 500 кг</a:t>
            </a:r>
            <a:r>
              <a:rPr lang="en-US" altLang="ru-RU"/>
              <a:t>/</a:t>
            </a:r>
            <a:r>
              <a:rPr lang="ru-RU" altLang="ru-RU"/>
              <a:t>год</a:t>
            </a:r>
            <a:endParaRPr lang="en-US" altLang="ru-RU"/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907704" y="115888"/>
            <a:ext cx="5904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C00000"/>
                </a:solidFill>
              </a:rPr>
              <a:t>ОПГР </a:t>
            </a:r>
            <a:r>
              <a:rPr lang="en-US" altLang="ru-RU" sz="2400" dirty="0">
                <a:solidFill>
                  <a:srgbClr val="C00000"/>
                </a:solidFill>
              </a:rPr>
              <a:t>~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dirty="0">
                <a:solidFill>
                  <a:srgbClr val="C00000"/>
                </a:solidFill>
              </a:rPr>
              <a:t>Мечта И.В. </a:t>
            </a:r>
            <a:r>
              <a:rPr lang="ru-RU" altLang="ru-RU" sz="2400" dirty="0" smtClean="0">
                <a:solidFill>
                  <a:srgbClr val="C00000"/>
                </a:solidFill>
              </a:rPr>
              <a:t>Курчатова ОГРА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4000" smtClean="0"/>
              <a:t>Заключение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4824413"/>
          </a:xfrm>
        </p:spPr>
        <p:txBody>
          <a:bodyPr/>
          <a:lstStyle/>
          <a:p>
            <a:r>
              <a:rPr lang="ru-RU" altLang="ru-RU" sz="2800" smtClean="0"/>
              <a:t>Предложена программа НИОКР и дорожная карта создания ОПГР на основе токамака и жидкосолевых технологий к 2030 году.</a:t>
            </a:r>
          </a:p>
          <a:p>
            <a:r>
              <a:rPr lang="ru-RU" altLang="ru-RU" sz="2800" smtClean="0"/>
              <a:t>Начаты работы по техническому проектированию демонстрационной гибридной установки ДЕМО-ТИН</a:t>
            </a:r>
          </a:p>
          <a:p>
            <a:r>
              <a:rPr lang="ru-RU" altLang="ru-RU" sz="2800" smtClean="0"/>
              <a:t>Моделирование подтверждает техническую реализуемость ДЕМО-ТИН и ОПГР</a:t>
            </a:r>
          </a:p>
          <a:p>
            <a:r>
              <a:rPr lang="ru-RU" altLang="ru-RU" sz="2800" smtClean="0"/>
              <a:t>Проект ОПГР совместно с ИТЭР способен внести существенный вклад в создание ПТЭ к 2050 году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1619250" y="188913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C3300"/>
                </a:solidFill>
                <a:latin typeface="Calibri" pitchFamily="34" charset="0"/>
              </a:rPr>
              <a:t>ИТОГИ работы </a:t>
            </a:r>
            <a:r>
              <a:rPr lang="en-US" altLang="ru-RU" sz="2400" b="1">
                <a:solidFill>
                  <a:srgbClr val="CC3300"/>
                </a:solidFill>
                <a:latin typeface="Calibri" pitchFamily="34" charset="0"/>
              </a:rPr>
              <a:t> 2013</a:t>
            </a:r>
            <a:endParaRPr lang="ru-RU" altLang="ru-RU" sz="24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827088" y="692150"/>
            <a:ext cx="76739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В июне 2013 года по инициативе Е.П. Велихова была создана рабочая группа по разработке гибридной программы</a:t>
            </a:r>
          </a:p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Цель – сформулировать концепцию ЭНЕРГЕТИЧЕСКИ ЗНАЧИМОЙ  установки со сроками сооружения до 2030 года и к концу 2013 года подготовить документы для представления в Правительство РФ.</a:t>
            </a:r>
            <a:endParaRPr lang="en-US" altLang="ru-RU" sz="2000" b="1">
              <a:latin typeface="Calibri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Члены Рабочей группы поименованы в авторах доклада.</a:t>
            </a:r>
            <a:endParaRPr lang="en-US" altLang="ru-RU" sz="2000" b="1">
              <a:latin typeface="Calibri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Работа концентрировалась вокруг ОПГР и ЖИДКО-СОЛЕВЫХ  технологий ядерного топливного цикла</a:t>
            </a:r>
          </a:p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Концепция была представлена на совещаний 23.09.2013 </a:t>
            </a:r>
            <a:r>
              <a:rPr lang="en-US" altLang="ru-RU" sz="2000" b="1">
                <a:latin typeface="Calibri" pitchFamily="34" charset="0"/>
              </a:rPr>
              <a:t> </a:t>
            </a:r>
            <a:r>
              <a:rPr lang="ru-RU" altLang="ru-RU" sz="2000" b="1">
                <a:latin typeface="Calibri" pitchFamily="34" charset="0"/>
              </a:rPr>
              <a:t>на совещании Е.П. Велихова</a:t>
            </a:r>
            <a:r>
              <a:rPr lang="en-US" altLang="ru-RU" sz="2000" b="1">
                <a:latin typeface="Calibri" pitchFamily="34" charset="0"/>
              </a:rPr>
              <a:t> </a:t>
            </a:r>
            <a:r>
              <a:rPr lang="ru-RU" altLang="ru-RU" sz="2000" b="1">
                <a:latin typeface="Calibri" pitchFamily="34" charset="0"/>
              </a:rPr>
              <a:t>в НИЦ КИ</a:t>
            </a:r>
            <a:endParaRPr lang="en-US" altLang="ru-RU" sz="2000" b="1">
              <a:latin typeface="Calibri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Концепция одобрена на заседании секции НТС ГК «Росатом»</a:t>
            </a:r>
            <a:r>
              <a:rPr lang="en-US" altLang="ru-RU" sz="2000" b="1">
                <a:latin typeface="Calibri" pitchFamily="34" charset="0"/>
              </a:rPr>
              <a:t> 1</a:t>
            </a:r>
            <a:r>
              <a:rPr lang="ru-RU" altLang="ru-RU" sz="2000" b="1">
                <a:latin typeface="Calibri" pitchFamily="34" charset="0"/>
              </a:rPr>
              <a:t>3</a:t>
            </a:r>
            <a:r>
              <a:rPr lang="en-US" altLang="ru-RU" sz="2000" b="1">
                <a:latin typeface="Calibri" pitchFamily="34" charset="0"/>
              </a:rPr>
              <a:t> </a:t>
            </a:r>
            <a:r>
              <a:rPr lang="ru-RU" altLang="ru-RU" sz="2000" b="1">
                <a:latin typeface="Calibri" pitchFamily="34" charset="0"/>
              </a:rPr>
              <a:t>декабря</a:t>
            </a:r>
            <a:r>
              <a:rPr lang="en-US" altLang="ru-RU" sz="2000" b="1">
                <a:latin typeface="Calibri" pitchFamily="34" charset="0"/>
              </a:rPr>
              <a:t>, 2013</a:t>
            </a:r>
            <a:endParaRPr lang="ru-RU" altLang="ru-RU" sz="2000" b="1">
              <a:latin typeface="Calibri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000" b="1">
                <a:latin typeface="Calibri" pitchFamily="34" charset="0"/>
              </a:rPr>
              <a:t>В поддержку концепции были начаты работы по техническому проектированию установки ДЕМО-ТИН</a:t>
            </a:r>
            <a:endParaRPr lang="en-US" altLang="ru-RU" sz="2000" b="1">
              <a:latin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981075"/>
            <a:ext cx="7345363" cy="4679950"/>
          </a:xfrm>
        </p:spPr>
        <p:txBody>
          <a:bodyPr/>
          <a:lstStyle/>
          <a:p>
            <a:pPr marL="762000" indent="-762000" algn="l" eaLnBrk="1" hangingPunct="1"/>
            <a:r>
              <a:rPr lang="ru-RU" altLang="ru-RU" sz="2400" b="1" smtClean="0">
                <a:latin typeface="Arial" charset="0"/>
              </a:rPr>
              <a:t>	1. Мотивация работ по гибридным системам</a:t>
            </a:r>
            <a:br>
              <a:rPr lang="ru-RU" altLang="ru-RU" sz="2400" b="1" smtClean="0">
                <a:latin typeface="Arial" charset="0"/>
              </a:rPr>
            </a:br>
            <a:r>
              <a:rPr lang="ru-RU" altLang="ru-RU" sz="2400" b="1" smtClean="0">
                <a:latin typeface="Arial" charset="0"/>
              </a:rPr>
              <a:t/>
            </a:r>
            <a:br>
              <a:rPr lang="ru-RU" altLang="ru-RU" sz="2400" b="1" smtClean="0">
                <a:latin typeface="Arial" charset="0"/>
              </a:rPr>
            </a:br>
            <a:r>
              <a:rPr lang="ru-RU" altLang="ru-RU" sz="2400" b="1" smtClean="0">
                <a:latin typeface="Arial" charset="0"/>
              </a:rPr>
              <a:t>2. Концепция программы разработки и создания пилотного опытно-промышленного  гибридного ядерного реактора 2014-2030 гг.</a:t>
            </a:r>
            <a:br>
              <a:rPr lang="ru-RU" altLang="ru-RU" sz="2400" b="1" smtClean="0">
                <a:latin typeface="Arial" charset="0"/>
              </a:rPr>
            </a:br>
            <a:r>
              <a:rPr lang="ru-RU" altLang="ru-RU" sz="2400" b="1" smtClean="0">
                <a:latin typeface="Arial" charset="0"/>
              </a:rPr>
              <a:t/>
            </a:r>
            <a:br>
              <a:rPr lang="ru-RU" altLang="ru-RU" sz="2400" b="1" smtClean="0">
                <a:latin typeface="Arial" charset="0"/>
              </a:rPr>
            </a:br>
            <a:r>
              <a:rPr lang="ru-RU" altLang="ru-RU" sz="2400" b="1" smtClean="0">
                <a:latin typeface="Arial" charset="0"/>
              </a:rPr>
              <a:t>3. Дорожная карта реализации концепции</a:t>
            </a:r>
            <a:br>
              <a:rPr lang="ru-RU" altLang="ru-RU" sz="2400" b="1" smtClean="0">
                <a:latin typeface="Arial" charset="0"/>
              </a:rPr>
            </a:br>
            <a:r>
              <a:rPr lang="ru-RU" altLang="ru-RU" sz="2400" b="1" smtClean="0">
                <a:latin typeface="Arial" charset="0"/>
              </a:rPr>
              <a:t/>
            </a:r>
            <a:br>
              <a:rPr lang="ru-RU" altLang="ru-RU" sz="2400" b="1" smtClean="0">
                <a:latin typeface="Arial" charset="0"/>
              </a:rPr>
            </a:br>
            <a:r>
              <a:rPr lang="ru-RU" altLang="ru-RU" sz="2400" b="1" smtClean="0">
                <a:latin typeface="Arial" charset="0"/>
              </a:rPr>
              <a:t>4. Техническое проектирование ДЕМО-ТИН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76375" y="260350"/>
            <a:ext cx="662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План доклада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7"/>
          <p:cNvSpPr txBox="1">
            <a:spLocks noChangeArrowheads="1"/>
          </p:cNvSpPr>
          <p:nvPr/>
        </p:nvSpPr>
        <p:spPr bwMode="auto">
          <a:xfrm>
            <a:off x="179388" y="115888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Стратегия 2013 овладения энергией термоядерного синтеза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971550" y="1250950"/>
            <a:ext cx="1079500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T-15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843213" y="1250950"/>
            <a:ext cx="12239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ИТЭР</a:t>
            </a:r>
          </a:p>
        </p:txBody>
      </p:sp>
      <p:sp>
        <p:nvSpPr>
          <p:cNvPr id="41" name="Овал 40"/>
          <p:cNvSpPr/>
          <p:nvPr/>
        </p:nvSpPr>
        <p:spPr>
          <a:xfrm>
            <a:off x="5003800" y="1250950"/>
            <a:ext cx="1223963" cy="5048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ДЕМО</a:t>
            </a:r>
          </a:p>
        </p:txBody>
      </p:sp>
      <p:sp>
        <p:nvSpPr>
          <p:cNvPr id="42" name="Овал 41"/>
          <p:cNvSpPr/>
          <p:nvPr/>
        </p:nvSpPr>
        <p:spPr>
          <a:xfrm>
            <a:off x="7202488" y="1250950"/>
            <a:ext cx="1225550" cy="5048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ПТЭ</a:t>
            </a:r>
          </a:p>
        </p:txBody>
      </p:sp>
      <p:sp>
        <p:nvSpPr>
          <p:cNvPr id="43" name="Овал 42"/>
          <p:cNvSpPr/>
          <p:nvPr/>
        </p:nvSpPr>
        <p:spPr>
          <a:xfrm>
            <a:off x="1697038" y="2492375"/>
            <a:ext cx="1938337" cy="5762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ДЕМО-ТИН</a:t>
            </a:r>
          </a:p>
        </p:txBody>
      </p:sp>
      <p:sp>
        <p:nvSpPr>
          <p:cNvPr id="44" name="Овал 43"/>
          <p:cNvSpPr/>
          <p:nvPr/>
        </p:nvSpPr>
        <p:spPr>
          <a:xfrm>
            <a:off x="107950" y="3951288"/>
            <a:ext cx="2160588" cy="1087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tx1"/>
                </a:solidFill>
                <a:cs typeface="Arial" charset="0"/>
              </a:rPr>
              <a:t>Стенды базовых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tx1"/>
                </a:solidFill>
                <a:cs typeface="Arial" charset="0"/>
              </a:rPr>
              <a:t>плазмофизических и ядерных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tx1"/>
                </a:solidFill>
                <a:cs typeface="Arial" charset="0"/>
              </a:rPr>
              <a:t>технологий</a:t>
            </a:r>
          </a:p>
        </p:txBody>
      </p:sp>
      <p:sp>
        <p:nvSpPr>
          <p:cNvPr id="45" name="Овал 44"/>
          <p:cNvSpPr/>
          <p:nvPr/>
        </p:nvSpPr>
        <p:spPr>
          <a:xfrm>
            <a:off x="3492500" y="3213100"/>
            <a:ext cx="2303463" cy="784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ОПГР</a:t>
            </a:r>
          </a:p>
        </p:txBody>
      </p:sp>
      <p:sp>
        <p:nvSpPr>
          <p:cNvPr id="46" name="Овал 45"/>
          <p:cNvSpPr/>
          <p:nvPr/>
        </p:nvSpPr>
        <p:spPr>
          <a:xfrm>
            <a:off x="611188" y="5229225"/>
            <a:ext cx="2520950" cy="108743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Стенды жидкосолевых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технологий</a:t>
            </a:r>
          </a:p>
        </p:txBody>
      </p:sp>
      <p:sp>
        <p:nvSpPr>
          <p:cNvPr id="20490" name="TextBox 47"/>
          <p:cNvSpPr txBox="1">
            <a:spLocks noChangeArrowheads="1"/>
          </p:cNvSpPr>
          <p:nvPr/>
        </p:nvSpPr>
        <p:spPr bwMode="auto">
          <a:xfrm>
            <a:off x="4067175" y="6388100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2030</a:t>
            </a:r>
          </a:p>
        </p:txBody>
      </p:sp>
      <p:sp>
        <p:nvSpPr>
          <p:cNvPr id="20491" name="TextBox 48"/>
          <p:cNvSpPr txBox="1">
            <a:spLocks noChangeArrowheads="1"/>
          </p:cNvSpPr>
          <p:nvPr/>
        </p:nvSpPr>
        <p:spPr bwMode="auto">
          <a:xfrm>
            <a:off x="6732588" y="6388100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2050</a:t>
            </a:r>
          </a:p>
        </p:txBody>
      </p:sp>
      <p:sp>
        <p:nvSpPr>
          <p:cNvPr id="20492" name="TextBox 49"/>
          <p:cNvSpPr txBox="1">
            <a:spLocks noChangeArrowheads="1"/>
          </p:cNvSpPr>
          <p:nvPr/>
        </p:nvSpPr>
        <p:spPr bwMode="auto">
          <a:xfrm>
            <a:off x="2700338" y="912813"/>
            <a:ext cx="1655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Физика плазмы</a:t>
            </a:r>
          </a:p>
        </p:txBody>
      </p:sp>
      <p:sp>
        <p:nvSpPr>
          <p:cNvPr id="20493" name="TextBox 50"/>
          <p:cNvSpPr txBox="1">
            <a:spLocks noChangeArrowheads="1"/>
          </p:cNvSpPr>
          <p:nvPr/>
        </p:nvSpPr>
        <p:spPr bwMode="auto">
          <a:xfrm>
            <a:off x="3924300" y="2090738"/>
            <a:ext cx="2808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Ядерная физика и технологии</a:t>
            </a:r>
          </a:p>
        </p:txBody>
      </p:sp>
      <p:sp>
        <p:nvSpPr>
          <p:cNvPr id="52" name="Овал 51"/>
          <p:cNvSpPr/>
          <p:nvPr/>
        </p:nvSpPr>
        <p:spPr>
          <a:xfrm>
            <a:off x="5688013" y="5113338"/>
            <a:ext cx="2771775" cy="1087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Ядерные энерготехнологии нового поколения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124075" y="1503363"/>
            <a:ext cx="647700" cy="20637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140200" y="1503363"/>
            <a:ext cx="792163" cy="0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281738" y="1503363"/>
            <a:ext cx="792162" cy="0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270250" y="3033713"/>
            <a:ext cx="349250" cy="250825"/>
          </a:xfrm>
          <a:prstGeom prst="straightConnector1">
            <a:avLst/>
          </a:prstGeom>
          <a:ln w="28575">
            <a:solidFill>
              <a:srgbClr val="92D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003800" y="1844675"/>
            <a:ext cx="612775" cy="1204913"/>
          </a:xfrm>
          <a:prstGeom prst="straightConnector1">
            <a:avLst/>
          </a:prstGeom>
          <a:ln w="28575">
            <a:solidFill>
              <a:srgbClr val="92D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327650" y="4127500"/>
            <a:ext cx="820738" cy="549275"/>
          </a:xfrm>
          <a:prstGeom prst="straightConnector1">
            <a:avLst/>
          </a:prstGeom>
          <a:ln w="28575">
            <a:solidFill>
              <a:srgbClr val="92D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848600" y="1857375"/>
            <a:ext cx="0" cy="2713038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6" idx="7"/>
          </p:cNvCxnSpPr>
          <p:nvPr/>
        </p:nvCxnSpPr>
        <p:spPr>
          <a:xfrm flipV="1">
            <a:off x="2762250" y="3997325"/>
            <a:ext cx="946150" cy="137795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0250" y="5657850"/>
            <a:ext cx="2093913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5616575" y="1863725"/>
            <a:ext cx="1979613" cy="1306513"/>
          </a:xfrm>
          <a:prstGeom prst="straightConnector1">
            <a:avLst/>
          </a:prstGeom>
          <a:ln w="28575">
            <a:solidFill>
              <a:srgbClr val="92D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849688" y="1755775"/>
            <a:ext cx="577850" cy="1312863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619250" y="1857375"/>
            <a:ext cx="504825" cy="530225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7" name="TextBox 65"/>
          <p:cNvSpPr txBox="1">
            <a:spLocks noChangeArrowheads="1"/>
          </p:cNvSpPr>
          <p:nvPr/>
        </p:nvSpPr>
        <p:spPr bwMode="auto">
          <a:xfrm>
            <a:off x="5688013" y="4652963"/>
            <a:ext cx="3132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Гибрид                 Термояд</a:t>
            </a:r>
          </a:p>
        </p:txBody>
      </p:sp>
      <p:cxnSp>
        <p:nvCxnSpPr>
          <p:cNvPr id="37899" name="Прямая со стрелкой 37898"/>
          <p:cNvCxnSpPr/>
          <p:nvPr/>
        </p:nvCxnSpPr>
        <p:spPr>
          <a:xfrm flipV="1">
            <a:off x="1403350" y="3141663"/>
            <a:ext cx="449263" cy="69056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1909763" y="3789363"/>
            <a:ext cx="1535112" cy="338137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2411413" y="3213100"/>
            <a:ext cx="19050" cy="201136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57"/>
          <p:cNvCxnSpPr/>
          <p:nvPr/>
        </p:nvCxnSpPr>
        <p:spPr>
          <a:xfrm flipV="1">
            <a:off x="3203575" y="1700213"/>
            <a:ext cx="1728788" cy="773112"/>
          </a:xfrm>
          <a:prstGeom prst="straightConnector1">
            <a:avLst/>
          </a:prstGeom>
          <a:ln w="28575">
            <a:solidFill>
              <a:srgbClr val="92D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"/>
          <a:stretch>
            <a:fillRect/>
          </a:stretch>
        </p:blipFill>
        <p:spPr bwMode="auto">
          <a:xfrm>
            <a:off x="138113" y="260350"/>
            <a:ext cx="889793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7" y="6372639"/>
            <a:ext cx="903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Стратегия США объединяет ИТЭР и нейтронные установки на пути к реактору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10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563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Рассмотренные применения гибридных систем: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395288" y="1125538"/>
            <a:ext cx="8424862" cy="5000625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НАРАБОТЧИК ТОПЛИВА</a:t>
            </a:r>
            <a:r>
              <a:rPr lang="ru-RU" altLang="ru-RU" sz="2000" smtClean="0"/>
              <a:t> с подавленным делением и непрерывной переработкой ЖС-смеси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ТРАНСМУТАТОР </a:t>
            </a:r>
            <a:r>
              <a:rPr lang="ru-RU" altLang="ru-RU" sz="2000" smtClean="0"/>
              <a:t>на основе ЖС технологий с выработкой электроэнергии</a:t>
            </a:r>
            <a:r>
              <a:rPr lang="en-US" altLang="ru-RU" sz="2000" smtClean="0"/>
              <a:t>.</a:t>
            </a: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	Оценка</a:t>
            </a:r>
            <a:r>
              <a:rPr lang="en-US" altLang="ru-RU" sz="2000" smtClean="0"/>
              <a:t>:</a:t>
            </a:r>
            <a:r>
              <a:rPr lang="ru-RU" altLang="ru-RU" sz="2000" smtClean="0"/>
              <a:t> </a:t>
            </a:r>
            <a:r>
              <a:rPr lang="en-US" altLang="ru-RU" sz="2000" smtClean="0"/>
              <a:t>Pfus = </a:t>
            </a:r>
            <a:r>
              <a:rPr lang="ru-RU" altLang="ru-RU" sz="2000" smtClean="0"/>
              <a:t>6</a:t>
            </a:r>
            <a:r>
              <a:rPr lang="en-US" altLang="ru-RU" sz="2000" smtClean="0"/>
              <a:t>0 </a:t>
            </a:r>
            <a:r>
              <a:rPr lang="ru-RU" altLang="ru-RU" sz="2000" smtClean="0"/>
              <a:t>МВт, </a:t>
            </a:r>
            <a:r>
              <a:rPr lang="en-US" altLang="ru-RU" sz="2000" smtClean="0"/>
              <a:t>Pfis = </a:t>
            </a:r>
            <a:r>
              <a:rPr lang="ru-RU" altLang="ru-RU" sz="2000" smtClean="0"/>
              <a:t>1,2 ГВт, </a:t>
            </a:r>
            <a:r>
              <a:rPr lang="en-US" altLang="ru-RU" sz="2000" smtClean="0"/>
              <a:t>Pele = </a:t>
            </a:r>
            <a:r>
              <a:rPr lang="ru-RU" altLang="ru-RU" sz="2000" smtClean="0"/>
              <a:t>4</a:t>
            </a:r>
            <a:r>
              <a:rPr lang="en-US" altLang="ru-RU" sz="2000" smtClean="0"/>
              <a:t>00 </a:t>
            </a:r>
            <a:r>
              <a:rPr lang="ru-RU" altLang="ru-RU" sz="2000" smtClean="0"/>
              <a:t>МВт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	утилизация МА ММА = 600 кг</a:t>
            </a:r>
            <a:r>
              <a:rPr lang="en-US" altLang="ru-RU" sz="2000" smtClean="0"/>
              <a:t>/</a:t>
            </a:r>
            <a:r>
              <a:rPr lang="ru-RU" altLang="ru-RU" sz="2000" smtClean="0"/>
              <a:t>год</a:t>
            </a:r>
            <a:r>
              <a:rPr lang="en-US" altLang="ru-RU" sz="2000" smtClean="0"/>
              <a:t> </a:t>
            </a: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	Оценка</a:t>
            </a:r>
            <a:r>
              <a:rPr lang="en-US" altLang="ru-RU" sz="2000" smtClean="0"/>
              <a:t>:</a:t>
            </a:r>
            <a:r>
              <a:rPr lang="ru-RU" altLang="ru-RU" sz="2000" smtClean="0"/>
              <a:t> </a:t>
            </a:r>
            <a:r>
              <a:rPr lang="en-US" altLang="ru-RU" sz="2000" smtClean="0"/>
              <a:t>Pfus = </a:t>
            </a:r>
            <a:r>
              <a:rPr lang="ru-RU" altLang="ru-RU" sz="2000" smtClean="0"/>
              <a:t>6</a:t>
            </a:r>
            <a:r>
              <a:rPr lang="en-US" altLang="ru-RU" sz="2000" smtClean="0"/>
              <a:t>0 </a:t>
            </a:r>
            <a:r>
              <a:rPr lang="ru-RU" altLang="ru-RU" sz="2000" smtClean="0"/>
              <a:t>МВт, </a:t>
            </a:r>
            <a:r>
              <a:rPr lang="en-US" altLang="ru-RU" sz="2000" smtClean="0"/>
              <a:t>Mfis = </a:t>
            </a:r>
            <a:r>
              <a:rPr lang="ru-RU" altLang="ru-RU" sz="2000" smtClean="0"/>
              <a:t>3</a:t>
            </a:r>
            <a:r>
              <a:rPr lang="en-US" altLang="ru-RU" sz="2000" smtClean="0"/>
              <a:t>00 </a:t>
            </a:r>
            <a:r>
              <a:rPr lang="ru-RU" altLang="ru-RU" sz="2000" smtClean="0"/>
              <a:t>кг, </a:t>
            </a:r>
            <a:r>
              <a:rPr lang="en-US" altLang="ru-RU" sz="2000" smtClean="0"/>
              <a:t>Pth = </a:t>
            </a:r>
            <a:r>
              <a:rPr lang="ru-RU" altLang="ru-RU" sz="2000" smtClean="0"/>
              <a:t>21</a:t>
            </a:r>
            <a:r>
              <a:rPr lang="en-US" altLang="ru-RU" sz="2000" smtClean="0"/>
              <a:t>0 </a:t>
            </a:r>
            <a:r>
              <a:rPr lang="ru-RU" altLang="ru-RU" sz="2000" smtClean="0"/>
              <a:t>МВт</a:t>
            </a:r>
          </a:p>
          <a:p>
            <a:pPr eaLnBrk="1" hangingPunct="1">
              <a:buFont typeface="Arial" charset="0"/>
              <a:buNone/>
            </a:pPr>
            <a:endParaRPr lang="ru-RU" altLang="ru-RU" sz="2400" smtClean="0"/>
          </a:p>
          <a:p>
            <a:pPr eaLnBrk="1" hangingPunct="1"/>
            <a:r>
              <a:rPr lang="ru-RU" altLang="ru-RU" sz="2000" b="1" smtClean="0"/>
              <a:t>ПОДКРИТИЧЕСКАЯ ЭЛЕКТРОСТАНЦИЯ</a:t>
            </a:r>
            <a:r>
              <a:rPr lang="ru-RU" altLang="ru-RU" sz="2000" smtClean="0"/>
              <a:t> на </a:t>
            </a:r>
            <a:r>
              <a:rPr lang="en-US" altLang="ru-RU" sz="2000" smtClean="0"/>
              <a:t>U238 </a:t>
            </a:r>
            <a:r>
              <a:rPr lang="ru-RU" altLang="ru-RU" sz="2000" smtClean="0"/>
              <a:t>или </a:t>
            </a:r>
            <a:r>
              <a:rPr lang="en-US" altLang="ru-RU" sz="2000" smtClean="0"/>
              <a:t>Th232 c </a:t>
            </a:r>
            <a:r>
              <a:rPr lang="ru-RU" altLang="ru-RU" sz="2000" smtClean="0"/>
              <a:t>ЖС теплоносителем</a:t>
            </a:r>
            <a:r>
              <a:rPr lang="en-US" altLang="ru-RU" sz="2000" smtClean="0"/>
              <a:t>.</a:t>
            </a: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	Оценка</a:t>
            </a:r>
            <a:r>
              <a:rPr lang="en-US" altLang="ru-RU" sz="2000" smtClean="0"/>
              <a:t>: Pfus = </a:t>
            </a:r>
            <a:r>
              <a:rPr lang="ru-RU" altLang="ru-RU" sz="2000" smtClean="0"/>
              <a:t>10</a:t>
            </a:r>
            <a:r>
              <a:rPr lang="en-US" altLang="ru-RU" sz="2000" smtClean="0"/>
              <a:t>0 </a:t>
            </a:r>
            <a:r>
              <a:rPr lang="ru-RU" altLang="ru-RU" sz="2000" smtClean="0"/>
              <a:t>МВт, </a:t>
            </a:r>
            <a:r>
              <a:rPr lang="en-US" altLang="ru-RU" sz="2000" smtClean="0"/>
              <a:t>Pfis = </a:t>
            </a:r>
            <a:r>
              <a:rPr lang="ru-RU" altLang="ru-RU" sz="2000" smtClean="0"/>
              <a:t>1500</a:t>
            </a:r>
            <a:r>
              <a:rPr lang="en-US" altLang="ru-RU" sz="2000" smtClean="0"/>
              <a:t> </a:t>
            </a:r>
            <a:r>
              <a:rPr lang="ru-RU" altLang="ru-RU" sz="2000" smtClean="0"/>
              <a:t>МВт, </a:t>
            </a:r>
            <a:r>
              <a:rPr lang="en-US" altLang="ru-RU" sz="2000" smtClean="0"/>
              <a:t>Pelectric = </a:t>
            </a:r>
            <a:r>
              <a:rPr lang="ru-RU" altLang="ru-RU" sz="2000" smtClean="0"/>
              <a:t>5</a:t>
            </a:r>
            <a:r>
              <a:rPr lang="en-US" altLang="ru-RU" sz="2000" smtClean="0"/>
              <a:t>00 </a:t>
            </a:r>
            <a:r>
              <a:rPr lang="ru-RU" altLang="ru-RU" sz="2000" smtClean="0"/>
              <a:t>МВт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2013" y="6535738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Кутеев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Зимняя школа ПИЯФ, 27.02.2014. Рощино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1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7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1811</Words>
  <Application>Microsoft Office PowerPoint</Application>
  <PresentationFormat>Экран (4:3)</PresentationFormat>
  <Paragraphs>595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Диаграмма</vt:lpstr>
      <vt:lpstr>Picture</vt:lpstr>
      <vt:lpstr>Презентация PowerPoint</vt:lpstr>
      <vt:lpstr>Этапы овладение энергией термоядерного синтеза</vt:lpstr>
      <vt:lpstr>Объемы и источники финансирования Концепции </vt:lpstr>
      <vt:lpstr>Презентация PowerPoint</vt:lpstr>
      <vt:lpstr> 1. Мотивация работ по гибридным системам  2. Концепция программы разработки и создания пилотного опытно-промышленного  гибридного ядерного реактора 2014-2030 гг.  3. Дорожная карта реализации концепции  4. Техническое проектирование ДЕМО-ТИН</vt:lpstr>
      <vt:lpstr>Презентация PowerPoint</vt:lpstr>
      <vt:lpstr>Презентация PowerPoint</vt:lpstr>
      <vt:lpstr>Рассмотренные применения гибридных систем: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Разработаны конструкции первой стенки и вакуумной камеры, магнитной системы, дивертора, топливного цикла токамака ДЕМО-ТИН  </vt:lpstr>
      <vt:lpstr>Общий вид ДЕМО-ТИН (2023)</vt:lpstr>
      <vt:lpstr>Площадка ДЕМО-ТИН</vt:lpstr>
      <vt:lpstr>График проектирования и сооружения 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база УТС</vt:lpstr>
      <vt:lpstr>Презентация PowerPoint</vt:lpstr>
      <vt:lpstr>Заключение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Kuteev</dc:creator>
  <cp:lastModifiedBy>Kuteev</cp:lastModifiedBy>
  <cp:revision>139</cp:revision>
  <cp:lastPrinted>2013-10-03T06:41:29Z</cp:lastPrinted>
  <dcterms:created xsi:type="dcterms:W3CDTF">2013-10-03T06:16:56Z</dcterms:created>
  <dcterms:modified xsi:type="dcterms:W3CDTF">2014-02-26T09:56:46Z</dcterms:modified>
</cp:coreProperties>
</file>